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68" r:id="rId3"/>
    <p:sldId id="285" r:id="rId4"/>
    <p:sldId id="284" r:id="rId5"/>
    <p:sldId id="270" r:id="rId6"/>
    <p:sldId id="271" r:id="rId7"/>
    <p:sldId id="272" r:id="rId8"/>
    <p:sldId id="273" r:id="rId9"/>
    <p:sldId id="287" r:id="rId10"/>
    <p:sldId id="288" r:id="rId11"/>
    <p:sldId id="289" r:id="rId12"/>
    <p:sldId id="290" r:id="rId13"/>
    <p:sldId id="291" r:id="rId14"/>
    <p:sldId id="292" r:id="rId15"/>
    <p:sldId id="258" r:id="rId16"/>
    <p:sldId id="262" r:id="rId17"/>
    <p:sldId id="274" r:id="rId18"/>
    <p:sldId id="277" r:id="rId19"/>
    <p:sldId id="278" r:id="rId20"/>
    <p:sldId id="304" r:id="rId21"/>
    <p:sldId id="502" r:id="rId22"/>
    <p:sldId id="496" r:id="rId23"/>
    <p:sldId id="485" r:id="rId24"/>
    <p:sldId id="486" r:id="rId25"/>
    <p:sldId id="488" r:id="rId26"/>
    <p:sldId id="489" r:id="rId27"/>
    <p:sldId id="490" r:id="rId28"/>
    <p:sldId id="491" r:id="rId29"/>
    <p:sldId id="492" r:id="rId30"/>
    <p:sldId id="493" r:id="rId31"/>
    <p:sldId id="497" r:id="rId32"/>
    <p:sldId id="498" r:id="rId33"/>
    <p:sldId id="503" r:id="rId34"/>
    <p:sldId id="504" r:id="rId35"/>
    <p:sldId id="505" r:id="rId36"/>
    <p:sldId id="506" r:id="rId37"/>
    <p:sldId id="507" r:id="rId38"/>
    <p:sldId id="508" r:id="rId39"/>
    <p:sldId id="509" r:id="rId40"/>
    <p:sldId id="510" r:id="rId41"/>
    <p:sldId id="511" r:id="rId42"/>
    <p:sldId id="512" r:id="rId43"/>
    <p:sldId id="298" r:id="rId44"/>
    <p:sldId id="299" r:id="rId45"/>
    <p:sldId id="303" r:id="rId46"/>
    <p:sldId id="279" r:id="rId47"/>
    <p:sldId id="275" r:id="rId48"/>
    <p:sldId id="276" r:id="rId49"/>
    <p:sldId id="280" r:id="rId50"/>
    <p:sldId id="318" r:id="rId51"/>
    <p:sldId id="513" r:id="rId52"/>
    <p:sldId id="514" r:id="rId53"/>
    <p:sldId id="515" r:id="rId54"/>
    <p:sldId id="293" r:id="rId55"/>
    <p:sldId id="294" r:id="rId56"/>
    <p:sldId id="295" r:id="rId57"/>
    <p:sldId id="297" r:id="rId58"/>
    <p:sldId id="300" r:id="rId59"/>
    <p:sldId id="301" r:id="rId60"/>
    <p:sldId id="302" r:id="rId6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9003"/>
  </p:normalViewPr>
  <p:slideViewPr>
    <p:cSldViewPr snapToGrid="0" snapToObjects="1">
      <p:cViewPr varScale="1">
        <p:scale>
          <a:sx n="105" d="100"/>
          <a:sy n="105"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97198-5DAF-994E-852E-8F3A4370FC2B}" type="datetimeFigureOut">
              <a:rPr kumimoji="1" lang="zh-TW" altLang="en-US" smtClean="0"/>
              <a:t>2022/4/8</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BE81F-4383-4E4F-8F2F-46B527F314EB}" type="slidenum">
              <a:rPr kumimoji="1" lang="zh-TW" altLang="en-US" smtClean="0"/>
              <a:t>‹#›</a:t>
            </a:fld>
            <a:endParaRPr kumimoji="1" lang="zh-TW" altLang="en-US"/>
          </a:p>
        </p:txBody>
      </p:sp>
    </p:spTree>
    <p:extLst>
      <p:ext uri="{BB962C8B-B14F-4D97-AF65-F5344CB8AC3E}">
        <p14:creationId xmlns:p14="http://schemas.microsoft.com/office/powerpoint/2010/main" val="2713304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E0673F7-4ECD-4449-89C8-C66AE04E3625}" type="slidenum">
              <a:rPr kumimoji="1" lang="zh-TW" altLang="en-US" smtClean="0"/>
              <a:t>21</a:t>
            </a:fld>
            <a:endParaRPr kumimoji="1" lang="zh-TW" altLang="en-US"/>
          </a:p>
        </p:txBody>
      </p:sp>
    </p:spTree>
    <p:extLst>
      <p:ext uri="{BB962C8B-B14F-4D97-AF65-F5344CB8AC3E}">
        <p14:creationId xmlns:p14="http://schemas.microsoft.com/office/powerpoint/2010/main" val="47989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54</a:t>
            </a:fld>
            <a:endParaRPr kumimoji="1" lang="zh-TW" altLang="en-US"/>
          </a:p>
        </p:txBody>
      </p:sp>
    </p:spTree>
    <p:extLst>
      <p:ext uri="{BB962C8B-B14F-4D97-AF65-F5344CB8AC3E}">
        <p14:creationId xmlns:p14="http://schemas.microsoft.com/office/powerpoint/2010/main" val="294181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55</a:t>
            </a:fld>
            <a:endParaRPr kumimoji="1" lang="zh-TW" altLang="en-US"/>
          </a:p>
        </p:txBody>
      </p:sp>
    </p:spTree>
    <p:extLst>
      <p:ext uri="{BB962C8B-B14F-4D97-AF65-F5344CB8AC3E}">
        <p14:creationId xmlns:p14="http://schemas.microsoft.com/office/powerpoint/2010/main" val="324177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56</a:t>
            </a:fld>
            <a:endParaRPr kumimoji="1" lang="zh-TW" altLang="en-US"/>
          </a:p>
        </p:txBody>
      </p:sp>
    </p:spTree>
    <p:extLst>
      <p:ext uri="{BB962C8B-B14F-4D97-AF65-F5344CB8AC3E}">
        <p14:creationId xmlns:p14="http://schemas.microsoft.com/office/powerpoint/2010/main" val="524518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假設這是一個訓練好判斷貓咪身上花紋的類神經網路，</a:t>
            </a:r>
            <a:endParaRPr kumimoji="1" lang="en-US" altLang="zh-TW" dirty="0"/>
          </a:p>
          <a:p>
            <a:r>
              <a:rPr kumimoji="1" lang="zh-TW" altLang="en-US" dirty="0"/>
              <a:t>圖片若是以像素資料輸入，就會這樣一格一格輸入進去，</a:t>
            </a:r>
            <a:br>
              <a:rPr kumimoji="1" lang="en-US" altLang="zh-TW" dirty="0"/>
            </a:br>
            <a:r>
              <a:rPr kumimoji="1" lang="zh-TW" altLang="en-US" dirty="0"/>
              <a:t>將黑色定義為</a:t>
            </a:r>
            <a:r>
              <a:rPr kumimoji="1" lang="en-US" altLang="zh-TW" dirty="0"/>
              <a:t>1</a:t>
            </a:r>
            <a:r>
              <a:rPr kumimoji="1" lang="zh-TW" altLang="en-US" dirty="0"/>
              <a:t>的輸入，白色則為</a:t>
            </a:r>
            <a:r>
              <a:rPr kumimoji="1" lang="en-US" altLang="zh-TW" dirty="0"/>
              <a:t>0</a:t>
            </a:r>
            <a:r>
              <a:rPr kumimoji="1" lang="zh-TW" altLang="en-US" dirty="0"/>
              <a:t>的輸入，</a:t>
            </a:r>
            <a:br>
              <a:rPr kumimoji="1" lang="en-US" altLang="zh-TW" dirty="0"/>
            </a:br>
            <a:r>
              <a:rPr kumimoji="1" lang="zh-TW" altLang="en-US" dirty="0"/>
              <a:t>綠色的權重為</a:t>
            </a:r>
            <a:r>
              <a:rPr kumimoji="1" lang="en-US" altLang="zh-TW" dirty="0"/>
              <a:t>+1</a:t>
            </a:r>
            <a:r>
              <a:rPr kumimoji="1" lang="zh-TW" altLang="en-US" dirty="0"/>
              <a:t>，紅色的權重為</a:t>
            </a:r>
            <a:r>
              <a:rPr kumimoji="1" lang="en-US" altLang="zh-TW" dirty="0"/>
              <a:t>-1</a:t>
            </a:r>
            <a:r>
              <a:rPr kumimoji="1" lang="zh-TW" altLang="en-US" dirty="0"/>
              <a:t>，</a:t>
            </a:r>
            <a:endParaRPr kumimoji="1" lang="en-US" altLang="zh-TW" dirty="0"/>
          </a:p>
          <a:p>
            <a:r>
              <a:rPr kumimoji="1" lang="zh-TW" altLang="en-US" dirty="0"/>
              <a:t>最後計算出來的值，能用以判斷與貓咪身上是否相符。</a:t>
            </a:r>
            <a:endParaRPr kumimoji="1" lang="en-US" altLang="zh-TW" dirty="0"/>
          </a:p>
        </p:txBody>
      </p:sp>
      <p:sp>
        <p:nvSpPr>
          <p:cNvPr id="4" name="投影片編號版面配置區 3"/>
          <p:cNvSpPr>
            <a:spLocks noGrp="1"/>
          </p:cNvSpPr>
          <p:nvPr>
            <p:ph type="sldNum" sz="quarter" idx="5"/>
          </p:nvPr>
        </p:nvSpPr>
        <p:spPr/>
        <p:txBody>
          <a:bodyPr/>
          <a:lstStyle/>
          <a:p>
            <a:fld id="{31ABE81F-4383-4E4F-8F2F-46B527F314EB}" type="slidenum">
              <a:rPr kumimoji="1" lang="zh-TW" altLang="en-US" smtClean="0"/>
              <a:t>57</a:t>
            </a:fld>
            <a:endParaRPr kumimoji="1" lang="zh-TW" altLang="en-US"/>
          </a:p>
        </p:txBody>
      </p:sp>
    </p:spTree>
    <p:extLst>
      <p:ext uri="{BB962C8B-B14F-4D97-AF65-F5344CB8AC3E}">
        <p14:creationId xmlns:p14="http://schemas.microsoft.com/office/powerpoint/2010/main" val="102072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CC3DCE-47CD-8B4D-B8B8-785D44C5453B}"/>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D1202519-E67D-4E4C-BC3D-354692228D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39531D76-AEF5-5E42-ADCC-5B70BA971349}"/>
              </a:ext>
            </a:extLst>
          </p:cNvPr>
          <p:cNvSpPr>
            <a:spLocks noGrp="1"/>
          </p:cNvSpPr>
          <p:nvPr>
            <p:ph type="dt" sz="half" idx="10"/>
          </p:nvPr>
        </p:nvSpPr>
        <p:spPr/>
        <p:txBody>
          <a:bodyPr/>
          <a:lstStyle/>
          <a:p>
            <a:fld id="{4B4D149D-1AC6-0C4E-AB7E-19B2D9CBC675}" type="datetimeFigureOut">
              <a:rPr kumimoji="1" lang="zh-TW" altLang="en-US" smtClean="0"/>
              <a:t>2022/4/8</a:t>
            </a:fld>
            <a:endParaRPr kumimoji="1" lang="zh-TW" altLang="en-US"/>
          </a:p>
        </p:txBody>
      </p:sp>
      <p:sp>
        <p:nvSpPr>
          <p:cNvPr id="5" name="頁尾版面配置區 4">
            <a:extLst>
              <a:ext uri="{FF2B5EF4-FFF2-40B4-BE49-F238E27FC236}">
                <a16:creationId xmlns:a16="http://schemas.microsoft.com/office/drawing/2014/main" id="{8ABDD39A-9EFF-6744-8FD2-B4D81D2C886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DE72A91-225F-F448-9362-9074D815E0F0}"/>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252910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F961D-5C42-9540-B77A-9224D0683208}"/>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D91BF1A1-98A2-3345-B8F2-E742EF519390}"/>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5B96F881-BDC1-A241-920E-D8ADD73EEA8F}"/>
              </a:ext>
            </a:extLst>
          </p:cNvPr>
          <p:cNvSpPr>
            <a:spLocks noGrp="1"/>
          </p:cNvSpPr>
          <p:nvPr>
            <p:ph type="dt" sz="half" idx="10"/>
          </p:nvPr>
        </p:nvSpPr>
        <p:spPr/>
        <p:txBody>
          <a:bodyPr/>
          <a:lstStyle/>
          <a:p>
            <a:fld id="{4B4D149D-1AC6-0C4E-AB7E-19B2D9CBC675}" type="datetimeFigureOut">
              <a:rPr kumimoji="1" lang="zh-TW" altLang="en-US" smtClean="0"/>
              <a:t>2022/4/8</a:t>
            </a:fld>
            <a:endParaRPr kumimoji="1" lang="zh-TW" altLang="en-US"/>
          </a:p>
        </p:txBody>
      </p:sp>
      <p:sp>
        <p:nvSpPr>
          <p:cNvPr id="5" name="頁尾版面配置區 4">
            <a:extLst>
              <a:ext uri="{FF2B5EF4-FFF2-40B4-BE49-F238E27FC236}">
                <a16:creationId xmlns:a16="http://schemas.microsoft.com/office/drawing/2014/main" id="{61AEB892-FD9A-DB43-8C3E-E2BC3FF45BE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B829C2A-51D2-D849-A56F-E925FD84B58A}"/>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74418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E011FB3-17C8-0542-B0EF-F35937EE4ADE}"/>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8A65859D-FDDD-AE41-8F32-4F8720755EAC}"/>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DE53DD7-A3CC-7C41-912E-6937DC410CA4}"/>
              </a:ext>
            </a:extLst>
          </p:cNvPr>
          <p:cNvSpPr>
            <a:spLocks noGrp="1"/>
          </p:cNvSpPr>
          <p:nvPr>
            <p:ph type="dt" sz="half" idx="10"/>
          </p:nvPr>
        </p:nvSpPr>
        <p:spPr/>
        <p:txBody>
          <a:bodyPr/>
          <a:lstStyle/>
          <a:p>
            <a:fld id="{4B4D149D-1AC6-0C4E-AB7E-19B2D9CBC675}" type="datetimeFigureOut">
              <a:rPr kumimoji="1" lang="zh-TW" altLang="en-US" smtClean="0"/>
              <a:t>2022/4/8</a:t>
            </a:fld>
            <a:endParaRPr kumimoji="1" lang="zh-TW" altLang="en-US"/>
          </a:p>
        </p:txBody>
      </p:sp>
      <p:sp>
        <p:nvSpPr>
          <p:cNvPr id="5" name="頁尾版面配置區 4">
            <a:extLst>
              <a:ext uri="{FF2B5EF4-FFF2-40B4-BE49-F238E27FC236}">
                <a16:creationId xmlns:a16="http://schemas.microsoft.com/office/drawing/2014/main" id="{D3FF9ADA-F4BB-5642-A184-ABC1DA123C1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6AE9958-9587-6440-97E3-B568AA602B15}"/>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9427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B70F5C-0E03-FE42-9373-C62C1350806E}"/>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EE18C05-0ECC-4844-8438-50B1C8E75B81}"/>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A11A2523-7851-B84F-A8D3-B8D2E4CA1A36}"/>
              </a:ext>
            </a:extLst>
          </p:cNvPr>
          <p:cNvSpPr>
            <a:spLocks noGrp="1"/>
          </p:cNvSpPr>
          <p:nvPr>
            <p:ph type="dt" sz="half" idx="10"/>
          </p:nvPr>
        </p:nvSpPr>
        <p:spPr/>
        <p:txBody>
          <a:bodyPr/>
          <a:lstStyle/>
          <a:p>
            <a:fld id="{4B4D149D-1AC6-0C4E-AB7E-19B2D9CBC675}" type="datetimeFigureOut">
              <a:rPr kumimoji="1" lang="zh-TW" altLang="en-US" smtClean="0"/>
              <a:t>2022/4/8</a:t>
            </a:fld>
            <a:endParaRPr kumimoji="1" lang="zh-TW" altLang="en-US"/>
          </a:p>
        </p:txBody>
      </p:sp>
      <p:sp>
        <p:nvSpPr>
          <p:cNvPr id="5" name="頁尾版面配置區 4">
            <a:extLst>
              <a:ext uri="{FF2B5EF4-FFF2-40B4-BE49-F238E27FC236}">
                <a16:creationId xmlns:a16="http://schemas.microsoft.com/office/drawing/2014/main" id="{7F475721-0407-2440-BF0F-0250E28D08A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AA367D3-CF4B-EF44-995D-6DB8D32A25D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51791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CEC751-BAEF-284D-96E8-CFDD01C1C266}"/>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E39C7C69-D804-4647-BF98-A02D71490C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29EA1616-5495-3A4C-9935-A98BC5497312}"/>
              </a:ext>
            </a:extLst>
          </p:cNvPr>
          <p:cNvSpPr>
            <a:spLocks noGrp="1"/>
          </p:cNvSpPr>
          <p:nvPr>
            <p:ph type="dt" sz="half" idx="10"/>
          </p:nvPr>
        </p:nvSpPr>
        <p:spPr/>
        <p:txBody>
          <a:bodyPr/>
          <a:lstStyle/>
          <a:p>
            <a:fld id="{4B4D149D-1AC6-0C4E-AB7E-19B2D9CBC675}" type="datetimeFigureOut">
              <a:rPr kumimoji="1" lang="zh-TW" altLang="en-US" smtClean="0"/>
              <a:t>2022/4/8</a:t>
            </a:fld>
            <a:endParaRPr kumimoji="1" lang="zh-TW" altLang="en-US"/>
          </a:p>
        </p:txBody>
      </p:sp>
      <p:sp>
        <p:nvSpPr>
          <p:cNvPr id="5" name="頁尾版面配置區 4">
            <a:extLst>
              <a:ext uri="{FF2B5EF4-FFF2-40B4-BE49-F238E27FC236}">
                <a16:creationId xmlns:a16="http://schemas.microsoft.com/office/drawing/2014/main" id="{4DE617E9-B87C-DA43-9463-0A76EFB0294E}"/>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5C6D5C7-AE0E-064E-9008-B47B55F1A5F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65219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F1DD0A-C94A-D742-AE82-A06AC6819BDC}"/>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CA1A2FD-9EEF-F544-88CF-BA3229FBF03D}"/>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8EE0B87-4BEA-A145-A616-B591E36A9C49}"/>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F27AD864-4C3C-4D41-88CA-B52A8353A6FB}"/>
              </a:ext>
            </a:extLst>
          </p:cNvPr>
          <p:cNvSpPr>
            <a:spLocks noGrp="1"/>
          </p:cNvSpPr>
          <p:nvPr>
            <p:ph type="dt" sz="half" idx="10"/>
          </p:nvPr>
        </p:nvSpPr>
        <p:spPr/>
        <p:txBody>
          <a:bodyPr/>
          <a:lstStyle/>
          <a:p>
            <a:fld id="{4B4D149D-1AC6-0C4E-AB7E-19B2D9CBC675}" type="datetimeFigureOut">
              <a:rPr kumimoji="1" lang="zh-TW" altLang="en-US" smtClean="0"/>
              <a:t>2022/4/8</a:t>
            </a:fld>
            <a:endParaRPr kumimoji="1" lang="zh-TW" altLang="en-US"/>
          </a:p>
        </p:txBody>
      </p:sp>
      <p:sp>
        <p:nvSpPr>
          <p:cNvPr id="6" name="頁尾版面配置區 5">
            <a:extLst>
              <a:ext uri="{FF2B5EF4-FFF2-40B4-BE49-F238E27FC236}">
                <a16:creationId xmlns:a16="http://schemas.microsoft.com/office/drawing/2014/main" id="{323951DE-2F63-9B43-9101-337B0604A00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F4A835FE-17E2-534C-8016-1807BE32990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704468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CB8F-B495-3947-B14C-CB97CCC813FF}"/>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975236E-B396-CC46-8ED4-A719B873C9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5FADB62E-113F-4743-A47B-3F973304F0A1}"/>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F5755BAB-5E65-7F45-A234-D1FF5BFC89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B322FB95-ED7D-324A-B7D0-39EA012EA767}"/>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01160254-AD89-FE41-BBDD-6A9951DF5BED}"/>
              </a:ext>
            </a:extLst>
          </p:cNvPr>
          <p:cNvSpPr>
            <a:spLocks noGrp="1"/>
          </p:cNvSpPr>
          <p:nvPr>
            <p:ph type="dt" sz="half" idx="10"/>
          </p:nvPr>
        </p:nvSpPr>
        <p:spPr/>
        <p:txBody>
          <a:bodyPr/>
          <a:lstStyle/>
          <a:p>
            <a:fld id="{4B4D149D-1AC6-0C4E-AB7E-19B2D9CBC675}" type="datetimeFigureOut">
              <a:rPr kumimoji="1" lang="zh-TW" altLang="en-US" smtClean="0"/>
              <a:t>2022/4/8</a:t>
            </a:fld>
            <a:endParaRPr kumimoji="1" lang="zh-TW" altLang="en-US"/>
          </a:p>
        </p:txBody>
      </p:sp>
      <p:sp>
        <p:nvSpPr>
          <p:cNvPr id="8" name="頁尾版面配置區 7">
            <a:extLst>
              <a:ext uri="{FF2B5EF4-FFF2-40B4-BE49-F238E27FC236}">
                <a16:creationId xmlns:a16="http://schemas.microsoft.com/office/drawing/2014/main" id="{9A169D2B-2AD7-3143-949F-F14706B9BD2F}"/>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8EA84C58-9536-C34D-8A33-935E999F9BDF}"/>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830421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A25523-564A-D949-BD27-FC2DBEF8CB9F}"/>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AF1D2F4B-BD4A-9C4E-A22D-FC6B866215A4}"/>
              </a:ext>
            </a:extLst>
          </p:cNvPr>
          <p:cNvSpPr>
            <a:spLocks noGrp="1"/>
          </p:cNvSpPr>
          <p:nvPr>
            <p:ph type="dt" sz="half" idx="10"/>
          </p:nvPr>
        </p:nvSpPr>
        <p:spPr/>
        <p:txBody>
          <a:bodyPr/>
          <a:lstStyle/>
          <a:p>
            <a:fld id="{4B4D149D-1AC6-0C4E-AB7E-19B2D9CBC675}" type="datetimeFigureOut">
              <a:rPr kumimoji="1" lang="zh-TW" altLang="en-US" smtClean="0"/>
              <a:t>2022/4/8</a:t>
            </a:fld>
            <a:endParaRPr kumimoji="1" lang="zh-TW" altLang="en-US"/>
          </a:p>
        </p:txBody>
      </p:sp>
      <p:sp>
        <p:nvSpPr>
          <p:cNvPr id="4" name="頁尾版面配置區 3">
            <a:extLst>
              <a:ext uri="{FF2B5EF4-FFF2-40B4-BE49-F238E27FC236}">
                <a16:creationId xmlns:a16="http://schemas.microsoft.com/office/drawing/2014/main" id="{C62C36BF-6D05-4442-8BAB-1B0D959FE97D}"/>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043AFA73-B715-8849-B947-FD5BEB6BEC37}"/>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11821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E7DE901-92D7-6242-8BF3-96FD17076E43}"/>
              </a:ext>
            </a:extLst>
          </p:cNvPr>
          <p:cNvSpPr>
            <a:spLocks noGrp="1"/>
          </p:cNvSpPr>
          <p:nvPr>
            <p:ph type="dt" sz="half" idx="10"/>
          </p:nvPr>
        </p:nvSpPr>
        <p:spPr/>
        <p:txBody>
          <a:bodyPr/>
          <a:lstStyle/>
          <a:p>
            <a:fld id="{4B4D149D-1AC6-0C4E-AB7E-19B2D9CBC675}" type="datetimeFigureOut">
              <a:rPr kumimoji="1" lang="zh-TW" altLang="en-US" smtClean="0"/>
              <a:t>2022/4/8</a:t>
            </a:fld>
            <a:endParaRPr kumimoji="1" lang="zh-TW" altLang="en-US"/>
          </a:p>
        </p:txBody>
      </p:sp>
      <p:sp>
        <p:nvSpPr>
          <p:cNvPr id="3" name="頁尾版面配置區 2">
            <a:extLst>
              <a:ext uri="{FF2B5EF4-FFF2-40B4-BE49-F238E27FC236}">
                <a16:creationId xmlns:a16="http://schemas.microsoft.com/office/drawing/2014/main" id="{84EC64C9-D2ED-474C-AFA8-7E4D91250C12}"/>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87EEF6BD-2173-3140-B811-9DC75EA81941}"/>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87835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40FFB7-905D-964D-B519-2A55AA702BC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333776D-B5C3-C54B-BFBD-B7E975F13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383D9A4C-AA17-BD4B-87E8-221FE67BB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03CE7A42-D794-0F40-BC68-3F040E20E189}"/>
              </a:ext>
            </a:extLst>
          </p:cNvPr>
          <p:cNvSpPr>
            <a:spLocks noGrp="1"/>
          </p:cNvSpPr>
          <p:nvPr>
            <p:ph type="dt" sz="half" idx="10"/>
          </p:nvPr>
        </p:nvSpPr>
        <p:spPr/>
        <p:txBody>
          <a:bodyPr/>
          <a:lstStyle/>
          <a:p>
            <a:fld id="{4B4D149D-1AC6-0C4E-AB7E-19B2D9CBC675}" type="datetimeFigureOut">
              <a:rPr kumimoji="1" lang="zh-TW" altLang="en-US" smtClean="0"/>
              <a:t>2022/4/8</a:t>
            </a:fld>
            <a:endParaRPr kumimoji="1" lang="zh-TW" altLang="en-US"/>
          </a:p>
        </p:txBody>
      </p:sp>
      <p:sp>
        <p:nvSpPr>
          <p:cNvPr id="6" name="頁尾版面配置區 5">
            <a:extLst>
              <a:ext uri="{FF2B5EF4-FFF2-40B4-BE49-F238E27FC236}">
                <a16:creationId xmlns:a16="http://schemas.microsoft.com/office/drawing/2014/main" id="{95CCA098-1323-A642-8ED8-23C8565DED8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10AC0614-9310-0A48-9519-8D4EB419A4D6}"/>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543038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28F4-F2F4-9D4A-BB25-C619843FF60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EAABAC6-BC0B-C14B-A9F0-03746B7A3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26EE6F19-EA3C-004D-80DB-09F98D439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38448366-8418-564F-A96E-99FCB5B2C4D4}"/>
              </a:ext>
            </a:extLst>
          </p:cNvPr>
          <p:cNvSpPr>
            <a:spLocks noGrp="1"/>
          </p:cNvSpPr>
          <p:nvPr>
            <p:ph type="dt" sz="half" idx="10"/>
          </p:nvPr>
        </p:nvSpPr>
        <p:spPr/>
        <p:txBody>
          <a:bodyPr/>
          <a:lstStyle/>
          <a:p>
            <a:fld id="{4B4D149D-1AC6-0C4E-AB7E-19B2D9CBC675}" type="datetimeFigureOut">
              <a:rPr kumimoji="1" lang="zh-TW" altLang="en-US" smtClean="0"/>
              <a:t>2022/4/8</a:t>
            </a:fld>
            <a:endParaRPr kumimoji="1" lang="zh-TW" altLang="en-US"/>
          </a:p>
        </p:txBody>
      </p:sp>
      <p:sp>
        <p:nvSpPr>
          <p:cNvPr id="6" name="頁尾版面配置區 5">
            <a:extLst>
              <a:ext uri="{FF2B5EF4-FFF2-40B4-BE49-F238E27FC236}">
                <a16:creationId xmlns:a16="http://schemas.microsoft.com/office/drawing/2014/main" id="{B789088B-BD0B-AD45-8CCD-739EF9070D2F}"/>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5E3F335-93D8-6F49-B6BF-5EA18BA1D104}"/>
              </a:ext>
            </a:extLst>
          </p:cNvPr>
          <p:cNvSpPr>
            <a:spLocks noGrp="1"/>
          </p:cNvSpPr>
          <p:nvPr>
            <p:ph type="sldNum" sz="quarter" idx="12"/>
          </p:nvPr>
        </p:nvSpPr>
        <p:spPr/>
        <p:txBody>
          <a:body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439660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B59A697-BA22-1947-B29E-859AE32D6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65F83DA7-8355-C04E-96E2-FEEE8E9B0F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777DB78-A75F-B746-A73D-F5CF753A08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D149D-1AC6-0C4E-AB7E-19B2D9CBC675}" type="datetimeFigureOut">
              <a:rPr kumimoji="1" lang="zh-TW" altLang="en-US" smtClean="0"/>
              <a:t>2022/4/8</a:t>
            </a:fld>
            <a:endParaRPr kumimoji="1" lang="zh-TW" altLang="en-US"/>
          </a:p>
        </p:txBody>
      </p:sp>
      <p:sp>
        <p:nvSpPr>
          <p:cNvPr id="5" name="頁尾版面配置區 4">
            <a:extLst>
              <a:ext uri="{FF2B5EF4-FFF2-40B4-BE49-F238E27FC236}">
                <a16:creationId xmlns:a16="http://schemas.microsoft.com/office/drawing/2014/main" id="{782335CB-E0D5-4940-984D-514331873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C2382332-E65B-1B42-A75F-B336E8DC90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393F1-BA69-0149-85CE-6AF63196F4F2}" type="slidenum">
              <a:rPr kumimoji="1" lang="zh-TW" altLang="en-US" smtClean="0"/>
              <a:t>‹#›</a:t>
            </a:fld>
            <a:endParaRPr kumimoji="1" lang="zh-TW" altLang="en-US"/>
          </a:p>
        </p:txBody>
      </p:sp>
    </p:spTree>
    <p:extLst>
      <p:ext uri="{BB962C8B-B14F-4D97-AF65-F5344CB8AC3E}">
        <p14:creationId xmlns:p14="http://schemas.microsoft.com/office/powerpoint/2010/main" val="3470368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7.jpg"/><Relationship Id="rId7" Type="http://schemas.openxmlformats.org/officeDocument/2006/relationships/image" Target="../media/image12.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6.jpg"/><Relationship Id="rId5" Type="http://schemas.openxmlformats.org/officeDocument/2006/relationships/image" Target="../media/image9.jpg"/><Relationship Id="rId10" Type="http://schemas.openxmlformats.org/officeDocument/2006/relationships/image" Target="../media/image15.jpg"/><Relationship Id="rId4" Type="http://schemas.openxmlformats.org/officeDocument/2006/relationships/image" Target="../media/image8.jpg"/><Relationship Id="rId9"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hackmd.io/@HenryWriteNote/H1kg3Lm3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oJNHXPs0XDk"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23.png"/><Relationship Id="rId16"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8.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19.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4.jpg"/><Relationship Id="rId3" Type="http://schemas.openxmlformats.org/officeDocument/2006/relationships/image" Target="../media/image24.jpg"/><Relationship Id="rId7" Type="http://schemas.openxmlformats.org/officeDocument/2006/relationships/image" Target="../media/image3.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38.png"/><Relationship Id="rId16" Type="http://schemas.openxmlformats.org/officeDocument/2006/relationships/image" Target="../media/image36.jp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1.jpg"/><Relationship Id="rId5" Type="http://schemas.openxmlformats.org/officeDocument/2006/relationships/image" Target="../media/image26.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9.png"/><Relationship Id="rId4" Type="http://schemas.openxmlformats.org/officeDocument/2006/relationships/image" Target="../media/image25.jpg"/><Relationship Id="rId9" Type="http://schemas.openxmlformats.org/officeDocument/2006/relationships/image" Target="../media/image29.jpg"/><Relationship Id="rId14" Type="http://schemas.openxmlformats.org/officeDocument/2006/relationships/image" Target="../media/image34.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5.jpg"/><Relationship Id="rId3" Type="http://schemas.openxmlformats.org/officeDocument/2006/relationships/image" Target="../media/image25.jpg"/><Relationship Id="rId7" Type="http://schemas.openxmlformats.org/officeDocument/2006/relationships/image" Target="../media/image30.jpg"/><Relationship Id="rId12" Type="http://schemas.openxmlformats.org/officeDocument/2006/relationships/image" Target="../media/image34.jpg"/><Relationship Id="rId17" Type="http://schemas.openxmlformats.org/officeDocument/2006/relationships/image" Target="../media/image41.jpg"/><Relationship Id="rId2" Type="http://schemas.openxmlformats.org/officeDocument/2006/relationships/image" Target="../media/image24.jpg"/><Relationship Id="rId16"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3.jpg"/><Relationship Id="rId5" Type="http://schemas.openxmlformats.org/officeDocument/2006/relationships/image" Target="../media/image26.jpg"/><Relationship Id="rId15" Type="http://schemas.openxmlformats.org/officeDocument/2006/relationships/image" Target="../media/image37.jpg"/><Relationship Id="rId10" Type="http://schemas.openxmlformats.org/officeDocument/2006/relationships/image" Target="../media/image32.jpg"/><Relationship Id="rId4" Type="http://schemas.openxmlformats.org/officeDocument/2006/relationships/image" Target="../media/image31.jpg"/><Relationship Id="rId9" Type="http://schemas.openxmlformats.org/officeDocument/2006/relationships/image" Target="../media/image28.jpg"/><Relationship Id="rId14" Type="http://schemas.openxmlformats.org/officeDocument/2006/relationships/image" Target="../media/image36.jpg"/></Relationships>
</file>

<file path=ppt/slides/_rels/slide21.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40.jpg"/><Relationship Id="rId7" Type="http://schemas.openxmlformats.org/officeDocument/2006/relationships/image" Target="../media/image27.jpg"/><Relationship Id="rId12"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33.jpg"/><Relationship Id="rId5" Type="http://schemas.openxmlformats.org/officeDocument/2006/relationships/image" Target="../media/image25.jpg"/><Relationship Id="rId10" Type="http://schemas.openxmlformats.org/officeDocument/2006/relationships/image" Target="../media/image32.jpg"/><Relationship Id="rId4" Type="http://schemas.openxmlformats.org/officeDocument/2006/relationships/image" Target="../media/image24.jpg"/><Relationship Id="rId9" Type="http://schemas.openxmlformats.org/officeDocument/2006/relationships/image" Target="../media/image28.jpg"/></Relationships>
</file>

<file path=ppt/slides/_rels/slide2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2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6.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7.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3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jpg"/><Relationship Id="rId7"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4.jpg"/><Relationship Id="rId5" Type="http://schemas.openxmlformats.org/officeDocument/2006/relationships/image" Target="../media/image26.jpg"/><Relationship Id="rId10" Type="http://schemas.openxmlformats.org/officeDocument/2006/relationships/image" Target="../media/image33.jpg"/><Relationship Id="rId4" Type="http://schemas.openxmlformats.org/officeDocument/2006/relationships/image" Target="../media/image25.jpg"/><Relationship Id="rId9" Type="http://schemas.openxmlformats.org/officeDocument/2006/relationships/image" Target="../media/image32.jp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EDEC0-8573-C844-84A1-1BB248FEF1D2}"/>
              </a:ext>
            </a:extLst>
          </p:cNvPr>
          <p:cNvSpPr>
            <a:spLocks noGrp="1"/>
          </p:cNvSpPr>
          <p:nvPr>
            <p:ph type="ctrTitle"/>
          </p:nvPr>
        </p:nvSpPr>
        <p:spPr/>
        <p:txBody>
          <a:bodyPr/>
          <a:lstStyle/>
          <a:p>
            <a:r>
              <a:rPr kumimoji="1" lang="zh-TW" altLang="en-US" dirty="0">
                <a:latin typeface="Heiti SC Medium" pitchFamily="2" charset="-128"/>
                <a:ea typeface="Heiti SC Medium" pitchFamily="2" charset="-128"/>
              </a:rPr>
              <a:t>類神經網路</a:t>
            </a:r>
          </a:p>
        </p:txBody>
      </p:sp>
      <p:sp>
        <p:nvSpPr>
          <p:cNvPr id="3" name="副標題 2">
            <a:extLst>
              <a:ext uri="{FF2B5EF4-FFF2-40B4-BE49-F238E27FC236}">
                <a16:creationId xmlns:a16="http://schemas.microsoft.com/office/drawing/2014/main" id="{CFB8D453-668F-2545-B308-CCBDEFAC48C3}"/>
              </a:ext>
            </a:extLst>
          </p:cNvPr>
          <p:cNvSpPr>
            <a:spLocks noGrp="1"/>
          </p:cNvSpPr>
          <p:nvPr>
            <p:ph type="subTitle" idx="1"/>
          </p:nvPr>
        </p:nvSpPr>
        <p:spPr/>
        <p:txBody>
          <a:bodyPr/>
          <a:lstStyle/>
          <a:p>
            <a:r>
              <a:rPr kumimoji="1" lang="zh-TW" altLang="en-US" dirty="0">
                <a:latin typeface="Heiti SC Medium" pitchFamily="2" charset="-128"/>
                <a:ea typeface="Heiti SC Medium" pitchFamily="2" charset="-128"/>
              </a:rPr>
              <a:t>第一單元</a:t>
            </a:r>
            <a:r>
              <a:rPr kumimoji="1" lang="en-US" altLang="zh-TW" dirty="0">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神經網路</a:t>
            </a:r>
            <a:br>
              <a:rPr kumimoji="1" lang="en-US" altLang="zh-TW" dirty="0">
                <a:latin typeface="Heiti SC Medium" pitchFamily="2" charset="-128"/>
                <a:ea typeface="Heiti SC Medium" pitchFamily="2" charset="-128"/>
              </a:rPr>
            </a:br>
            <a:r>
              <a:rPr kumimoji="1" lang="zh-TW" altLang="en-US">
                <a:latin typeface="Heiti SC Medium" pitchFamily="2" charset="-128"/>
                <a:ea typeface="Heiti SC Medium" pitchFamily="2" charset="-128"/>
              </a:rPr>
              <a:t>第二單元</a:t>
            </a:r>
            <a:r>
              <a:rPr kumimoji="1" lang="en-US" altLang="zh-TW">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類神經網路</a:t>
            </a:r>
            <a:endParaRPr kumimoji="1" lang="en-US" altLang="zh-TW" dirty="0">
              <a:latin typeface="Heiti SC Medium" pitchFamily="2" charset="-128"/>
              <a:ea typeface="Heiti SC Medium" pitchFamily="2" charset="-128"/>
            </a:endParaRPr>
          </a:p>
        </p:txBody>
      </p:sp>
    </p:spTree>
    <p:extLst>
      <p:ext uri="{BB962C8B-B14F-4D97-AF65-F5344CB8AC3E}">
        <p14:creationId xmlns:p14="http://schemas.microsoft.com/office/powerpoint/2010/main" val="776533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a:extLst>
              <a:ext uri="{FF2B5EF4-FFF2-40B4-BE49-F238E27FC236}">
                <a16:creationId xmlns:a16="http://schemas.microsoft.com/office/drawing/2014/main" id="{092260F3-C4C6-294D-8BE9-C885396E3955}"/>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0"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4</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2"/>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6"/>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7"/>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8"/>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9"/>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4160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CE178BA-7D81-FE4D-A50B-E2EFE02080E1}"/>
              </a:ext>
            </a:extLst>
          </p:cNvPr>
          <p:cNvPicPr>
            <a:picLocks noChangeAspect="1"/>
          </p:cNvPicPr>
          <p:nvPr/>
        </p:nvPicPr>
        <p:blipFill>
          <a:blip r:embed="rId2"/>
          <a:stretch>
            <a:fillRect/>
          </a:stretch>
        </p:blipFill>
        <p:spPr>
          <a:xfrm>
            <a:off x="2935570" y="2818577"/>
            <a:ext cx="1220842" cy="1220842"/>
          </a:xfrm>
          <a:prstGeom prst="rect">
            <a:avLst/>
          </a:prstGeom>
        </p:spPr>
      </p:pic>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22" idx="3"/>
            <a:endCxn id="9" idx="1"/>
          </p:cNvCxnSpPr>
          <p:nvPr/>
        </p:nvCxnSpPr>
        <p:spPr>
          <a:xfrm>
            <a:off x="4156412" y="3428998"/>
            <a:ext cx="90000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8</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2"/>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0"/>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11"/>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28394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4" name="圖片 3">
            <a:extLst>
              <a:ext uri="{FF2B5EF4-FFF2-40B4-BE49-F238E27FC236}">
                <a16:creationId xmlns:a16="http://schemas.microsoft.com/office/drawing/2014/main" id="{C19BEB34-DD98-1042-A1F3-F81824DC21A2}"/>
              </a:ext>
            </a:extLst>
          </p:cNvPr>
          <p:cNvPicPr>
            <a:picLocks noChangeAspect="1"/>
          </p:cNvPicPr>
          <p:nvPr/>
        </p:nvPicPr>
        <p:blipFill>
          <a:blip r:embed="rId2"/>
          <a:stretch>
            <a:fillRect/>
          </a:stretch>
        </p:blipFill>
        <p:spPr>
          <a:xfrm>
            <a:off x="2800350" y="1690688"/>
            <a:ext cx="6591300" cy="4102100"/>
          </a:xfrm>
          <a:prstGeom prst="rect">
            <a:avLst/>
          </a:prstGeom>
        </p:spPr>
      </p:pic>
    </p:spTree>
    <p:extLst>
      <p:ext uri="{BB962C8B-B14F-4D97-AF65-F5344CB8AC3E}">
        <p14:creationId xmlns:p14="http://schemas.microsoft.com/office/powerpoint/2010/main" val="259099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21B5CBB9-46D3-394F-9720-2D6298E7E14A}"/>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3380650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類神經網路的輸出形式</a:t>
            </a:r>
          </a:p>
        </p:txBody>
      </p:sp>
      <p:pic>
        <p:nvPicPr>
          <p:cNvPr id="5" name="圖片 4">
            <a:extLst>
              <a:ext uri="{FF2B5EF4-FFF2-40B4-BE49-F238E27FC236}">
                <a16:creationId xmlns:a16="http://schemas.microsoft.com/office/drawing/2014/main" id="{DCD710B0-951B-4248-B697-02C75D5CC307}"/>
              </a:ext>
            </a:extLst>
          </p:cNvPr>
          <p:cNvPicPr>
            <a:picLocks noChangeAspect="1"/>
          </p:cNvPicPr>
          <p:nvPr/>
        </p:nvPicPr>
        <p:blipFill>
          <a:blip r:embed="rId2"/>
          <a:stretch>
            <a:fillRect/>
          </a:stretch>
        </p:blipFill>
        <p:spPr>
          <a:xfrm>
            <a:off x="2794000" y="1690688"/>
            <a:ext cx="6604000" cy="4089400"/>
          </a:xfrm>
          <a:prstGeom prst="rect">
            <a:avLst/>
          </a:prstGeom>
        </p:spPr>
      </p:pic>
    </p:spTree>
    <p:extLst>
      <p:ext uri="{BB962C8B-B14F-4D97-AF65-F5344CB8AC3E}">
        <p14:creationId xmlns:p14="http://schemas.microsoft.com/office/powerpoint/2010/main" val="2080949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061CB1-468E-AF4F-8BE0-6C96CFDF4D4B}"/>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3" name="內容版面配置區 2">
            <a:extLst>
              <a:ext uri="{FF2B5EF4-FFF2-40B4-BE49-F238E27FC236}">
                <a16:creationId xmlns:a16="http://schemas.microsoft.com/office/drawing/2014/main" id="{48574790-9A54-3940-9BDA-2FBE4186BC1A}"/>
              </a:ext>
            </a:extLst>
          </p:cNvPr>
          <p:cNvSpPr>
            <a:spLocks noGrp="1"/>
          </p:cNvSpPr>
          <p:nvPr>
            <p:ph idx="1"/>
          </p:nvPr>
        </p:nvSpPr>
        <p:spPr/>
        <p:txBody>
          <a:bodyPr/>
          <a:lstStyle/>
          <a:p>
            <a:r>
              <a:rPr kumimoji="1" lang="zh-TW" altLang="en-US" dirty="0">
                <a:latin typeface="Heiti SC Medium" pitchFamily="2" charset="-128"/>
                <a:ea typeface="Heiti SC Medium" pitchFamily="2" charset="-128"/>
              </a:rPr>
              <a:t>影像辨識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語音辨識</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預測</a:t>
            </a:r>
            <a:endParaRPr kumimoji="1" lang="en-US" altLang="zh-TW" dirty="0">
              <a:latin typeface="Heiti SC Medium" pitchFamily="2" charset="-128"/>
              <a:ea typeface="Heiti SC Medium" pitchFamily="2" charset="-128"/>
            </a:endParaRPr>
          </a:p>
          <a:p>
            <a:r>
              <a:rPr kumimoji="1" lang="zh-TW" altLang="en-US" dirty="0">
                <a:latin typeface="Heiti SC Medium" pitchFamily="2" charset="-128"/>
                <a:ea typeface="Heiti SC Medium" pitchFamily="2" charset="-128"/>
              </a:rPr>
              <a:t>遊戲策略</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a:p>
            <a:r>
              <a:rPr kumimoji="1" lang="en-US" altLang="zh-TW" dirty="0">
                <a:latin typeface="Heiti SC Medium" pitchFamily="2" charset="-128"/>
                <a:ea typeface="Heiti SC Medium" pitchFamily="2" charset="-128"/>
                <a:hlinkClick r:id="rId2"/>
              </a:rPr>
              <a:t>https://hackmd.io/@HenryWriteNote/H1kg3Lm3t</a:t>
            </a:r>
            <a:endParaRPr kumimoji="1" lang="en-US" altLang="zh-TW" dirty="0">
              <a:latin typeface="Heiti SC Medium" pitchFamily="2" charset="-128"/>
              <a:ea typeface="Heiti SC Medium" pitchFamily="2" charset="-128"/>
            </a:endParaRPr>
          </a:p>
          <a:p>
            <a:endParaRPr kumimoji="1" lang="en-US" altLang="zh-TW" dirty="0">
              <a:latin typeface="Heiti SC Medium" pitchFamily="2" charset="-128"/>
              <a:ea typeface="Heiti SC Medium" pitchFamily="2" charset="-128"/>
            </a:endParaRPr>
          </a:p>
        </p:txBody>
      </p:sp>
      <p:pic>
        <p:nvPicPr>
          <p:cNvPr id="5" name="圖片 4">
            <a:extLst>
              <a:ext uri="{FF2B5EF4-FFF2-40B4-BE49-F238E27FC236}">
                <a16:creationId xmlns:a16="http://schemas.microsoft.com/office/drawing/2014/main" id="{57290BE9-FDD5-D94D-9C9C-FD015D43C3FE}"/>
              </a:ext>
            </a:extLst>
          </p:cNvPr>
          <p:cNvPicPr>
            <a:picLocks noChangeAspect="1"/>
          </p:cNvPicPr>
          <p:nvPr/>
        </p:nvPicPr>
        <p:blipFill>
          <a:blip r:embed="rId3"/>
          <a:stretch>
            <a:fillRect/>
          </a:stretch>
        </p:blipFill>
        <p:spPr>
          <a:xfrm>
            <a:off x="7437663" y="1655537"/>
            <a:ext cx="3088821" cy="3088821"/>
          </a:xfrm>
          <a:prstGeom prst="rect">
            <a:avLst/>
          </a:prstGeom>
        </p:spPr>
      </p:pic>
    </p:spTree>
    <p:extLst>
      <p:ext uri="{BB962C8B-B14F-4D97-AF65-F5344CB8AC3E}">
        <p14:creationId xmlns:p14="http://schemas.microsoft.com/office/powerpoint/2010/main" val="2710433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95D24C-E289-9C48-AACF-5F2F6AF9162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各式各樣的類神經網路</a:t>
            </a:r>
          </a:p>
        </p:txBody>
      </p:sp>
      <p:sp>
        <p:nvSpPr>
          <p:cNvPr id="3" name="內容版面配置區 2">
            <a:extLst>
              <a:ext uri="{FF2B5EF4-FFF2-40B4-BE49-F238E27FC236}">
                <a16:creationId xmlns:a16="http://schemas.microsoft.com/office/drawing/2014/main" id="{6438FBD1-F1A0-FD46-879B-40377D0DE42B}"/>
              </a:ext>
            </a:extLst>
          </p:cNvPr>
          <p:cNvSpPr>
            <a:spLocks noGrp="1"/>
          </p:cNvSpPr>
          <p:nvPr>
            <p:ph idx="1"/>
          </p:nvPr>
        </p:nvSpPr>
        <p:spPr/>
        <p:txBody>
          <a:bodyPr/>
          <a:lstStyle/>
          <a:p>
            <a:r>
              <a:rPr lang="en" altLang="zh-TW" dirty="0">
                <a:latin typeface="Heiti SC Medium" pitchFamily="2" charset="-128"/>
                <a:ea typeface="Heiti SC Medium" pitchFamily="2" charset="-128"/>
                <a:hlinkClick r:id="rId2"/>
              </a:rPr>
              <a:t>Neural Network Architectures &amp; Deep Learning</a:t>
            </a:r>
            <a:endParaRPr lang="en" altLang="zh-TW" dirty="0">
              <a:latin typeface="Heiti SC Medium" pitchFamily="2" charset="-128"/>
              <a:ea typeface="Heiti SC Medium" pitchFamily="2" charset="-128"/>
            </a:endParaRPr>
          </a:p>
          <a:p>
            <a:endParaRPr lang="en" altLang="zh-TW" dirty="0">
              <a:latin typeface="Heiti SC Medium" pitchFamily="2" charset="-128"/>
              <a:ea typeface="Heiti SC Medium" pitchFamily="2" charset="-128"/>
            </a:endParaRPr>
          </a:p>
        </p:txBody>
      </p:sp>
      <p:pic>
        <p:nvPicPr>
          <p:cNvPr id="7" name="圖片 6">
            <a:extLst>
              <a:ext uri="{FF2B5EF4-FFF2-40B4-BE49-F238E27FC236}">
                <a16:creationId xmlns:a16="http://schemas.microsoft.com/office/drawing/2014/main" id="{29DFD41B-3B83-6C4A-B5F3-53CE541DCE93}"/>
              </a:ext>
            </a:extLst>
          </p:cNvPr>
          <p:cNvPicPr>
            <a:picLocks noChangeAspect="1"/>
          </p:cNvPicPr>
          <p:nvPr/>
        </p:nvPicPr>
        <p:blipFill>
          <a:blip r:embed="rId3"/>
          <a:stretch>
            <a:fillRect/>
          </a:stretch>
        </p:blipFill>
        <p:spPr>
          <a:xfrm>
            <a:off x="8656865" y="2898322"/>
            <a:ext cx="2773136" cy="2773136"/>
          </a:xfrm>
          <a:prstGeom prst="rect">
            <a:avLst/>
          </a:prstGeom>
        </p:spPr>
      </p:pic>
      <p:pic>
        <p:nvPicPr>
          <p:cNvPr id="9" name="圖片 8">
            <a:extLst>
              <a:ext uri="{FF2B5EF4-FFF2-40B4-BE49-F238E27FC236}">
                <a16:creationId xmlns:a16="http://schemas.microsoft.com/office/drawing/2014/main" id="{A201C37D-7091-BA49-BE88-11AAC819799B}"/>
              </a:ext>
            </a:extLst>
          </p:cNvPr>
          <p:cNvPicPr>
            <a:picLocks noChangeAspect="1"/>
          </p:cNvPicPr>
          <p:nvPr/>
        </p:nvPicPr>
        <p:blipFill>
          <a:blip r:embed="rId4"/>
          <a:stretch>
            <a:fillRect/>
          </a:stretch>
        </p:blipFill>
        <p:spPr>
          <a:xfrm>
            <a:off x="1045031" y="2450589"/>
            <a:ext cx="6948714" cy="3861311"/>
          </a:xfrm>
          <a:prstGeom prst="rect">
            <a:avLst/>
          </a:prstGeom>
        </p:spPr>
      </p:pic>
    </p:spTree>
    <p:extLst>
      <p:ext uri="{BB962C8B-B14F-4D97-AF65-F5344CB8AC3E}">
        <p14:creationId xmlns:p14="http://schemas.microsoft.com/office/powerpoint/2010/main" val="3032476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p>
        </p:txBody>
      </p:sp>
      <p:pic>
        <p:nvPicPr>
          <p:cNvPr id="5" name="圖片 4">
            <a:extLst>
              <a:ext uri="{FF2B5EF4-FFF2-40B4-BE49-F238E27FC236}">
                <a16:creationId xmlns:a16="http://schemas.microsoft.com/office/drawing/2014/main" id="{4BF0266B-D62C-754D-94B6-88195DCD5260}"/>
              </a:ext>
            </a:extLst>
          </p:cNvPr>
          <p:cNvPicPr>
            <a:picLocks noChangeAspect="1"/>
          </p:cNvPicPr>
          <p:nvPr/>
        </p:nvPicPr>
        <p:blipFill>
          <a:blip r:embed="rId2"/>
          <a:stretch>
            <a:fillRect/>
          </a:stretch>
        </p:blipFill>
        <p:spPr>
          <a:xfrm>
            <a:off x="1835150" y="1828800"/>
            <a:ext cx="8521700" cy="3200400"/>
          </a:xfrm>
          <a:prstGeom prst="rect">
            <a:avLst/>
          </a:prstGeom>
        </p:spPr>
      </p:pic>
    </p:spTree>
    <p:extLst>
      <p:ext uri="{BB962C8B-B14F-4D97-AF65-F5344CB8AC3E}">
        <p14:creationId xmlns:p14="http://schemas.microsoft.com/office/powerpoint/2010/main" val="54378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圓角矩形 54">
            <a:extLst>
              <a:ext uri="{FF2B5EF4-FFF2-40B4-BE49-F238E27FC236}">
                <a16:creationId xmlns:a16="http://schemas.microsoft.com/office/drawing/2014/main" id="{189E2025-74DF-4D4A-BAC4-DCD482C7C7AC}"/>
              </a:ext>
            </a:extLst>
          </p:cNvPr>
          <p:cNvSpPr/>
          <p:nvPr/>
        </p:nvSpPr>
        <p:spPr>
          <a:xfrm>
            <a:off x="6585137" y="3570576"/>
            <a:ext cx="1415772"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5" name="圖片 44">
            <a:extLst>
              <a:ext uri="{FF2B5EF4-FFF2-40B4-BE49-F238E27FC236}">
                <a16:creationId xmlns:a16="http://schemas.microsoft.com/office/drawing/2014/main" id="{DAEF7F27-B8F4-A544-BBB5-DD1C7E4D9B79}"/>
              </a:ext>
            </a:extLst>
          </p:cNvPr>
          <p:cNvPicPr>
            <a:picLocks noChangeAspect="1"/>
          </p:cNvPicPr>
          <p:nvPr/>
        </p:nvPicPr>
        <p:blipFill>
          <a:blip r:embed="rId2"/>
          <a:stretch>
            <a:fillRect/>
          </a:stretch>
        </p:blipFill>
        <p:spPr>
          <a:xfrm>
            <a:off x="584991" y="2540754"/>
            <a:ext cx="1573617" cy="1573617"/>
          </a:xfrm>
          <a:prstGeom prst="rect">
            <a:avLst/>
          </a:prstGeom>
        </p:spPr>
      </p:pic>
      <p:pic>
        <p:nvPicPr>
          <p:cNvPr id="44" name="圖片 43">
            <a:extLst>
              <a:ext uri="{FF2B5EF4-FFF2-40B4-BE49-F238E27FC236}">
                <a16:creationId xmlns:a16="http://schemas.microsoft.com/office/drawing/2014/main" id="{1B96945A-DCD6-2248-A826-7A84CD6D9E61}"/>
              </a:ext>
            </a:extLst>
          </p:cNvPr>
          <p:cNvPicPr>
            <a:picLocks noChangeAspect="1"/>
          </p:cNvPicPr>
          <p:nvPr/>
        </p:nvPicPr>
        <p:blipFill>
          <a:blip r:embed="rId2"/>
          <a:stretch>
            <a:fillRect/>
          </a:stretch>
        </p:blipFill>
        <p:spPr>
          <a:xfrm>
            <a:off x="340235" y="5196029"/>
            <a:ext cx="1573617" cy="1573617"/>
          </a:xfrm>
          <a:prstGeom prst="rect">
            <a:avLst/>
          </a:prstGeom>
        </p:spPr>
      </p:pic>
      <p:pic>
        <p:nvPicPr>
          <p:cNvPr id="43" name="圖片 42">
            <a:extLst>
              <a:ext uri="{FF2B5EF4-FFF2-40B4-BE49-F238E27FC236}">
                <a16:creationId xmlns:a16="http://schemas.microsoft.com/office/drawing/2014/main" id="{7222D832-1151-2946-81CA-7F544CA21FB9}"/>
              </a:ext>
            </a:extLst>
          </p:cNvPr>
          <p:cNvPicPr>
            <a:picLocks noChangeAspect="1"/>
          </p:cNvPicPr>
          <p:nvPr/>
        </p:nvPicPr>
        <p:blipFill>
          <a:blip r:embed="rId2"/>
          <a:stretch>
            <a:fillRect/>
          </a:stretch>
        </p:blipFill>
        <p:spPr>
          <a:xfrm>
            <a:off x="4169448" y="4864612"/>
            <a:ext cx="1573617" cy="1573617"/>
          </a:xfrm>
          <a:prstGeom prst="rect">
            <a:avLst/>
          </a:prstGeom>
        </p:spPr>
      </p:pic>
      <p:pic>
        <p:nvPicPr>
          <p:cNvPr id="42" name="圖片 41">
            <a:extLst>
              <a:ext uri="{FF2B5EF4-FFF2-40B4-BE49-F238E27FC236}">
                <a16:creationId xmlns:a16="http://schemas.microsoft.com/office/drawing/2014/main" id="{E0F35184-FBCC-AD4A-B632-8903A4B57DDF}"/>
              </a:ext>
            </a:extLst>
          </p:cNvPr>
          <p:cNvPicPr>
            <a:picLocks noChangeAspect="1"/>
          </p:cNvPicPr>
          <p:nvPr/>
        </p:nvPicPr>
        <p:blipFill>
          <a:blip r:embed="rId2"/>
          <a:stretch>
            <a:fillRect/>
          </a:stretch>
        </p:blipFill>
        <p:spPr>
          <a:xfrm>
            <a:off x="4453596" y="2904727"/>
            <a:ext cx="1573617" cy="1573617"/>
          </a:xfrm>
          <a:prstGeom prst="rect">
            <a:avLst/>
          </a:prstGeom>
        </p:spPr>
      </p:pic>
      <p:pic>
        <p:nvPicPr>
          <p:cNvPr id="41" name="圖片 40">
            <a:extLst>
              <a:ext uri="{FF2B5EF4-FFF2-40B4-BE49-F238E27FC236}">
                <a16:creationId xmlns:a16="http://schemas.microsoft.com/office/drawing/2014/main" id="{46B694A5-FB4D-D64A-94DD-77A2565BAA01}"/>
              </a:ext>
            </a:extLst>
          </p:cNvPr>
          <p:cNvPicPr>
            <a:picLocks noChangeAspect="1"/>
          </p:cNvPicPr>
          <p:nvPr/>
        </p:nvPicPr>
        <p:blipFill>
          <a:blip r:embed="rId2"/>
          <a:stretch>
            <a:fillRect/>
          </a:stretch>
        </p:blipFill>
        <p:spPr>
          <a:xfrm>
            <a:off x="3963759" y="1820955"/>
            <a:ext cx="1573617" cy="1573617"/>
          </a:xfrm>
          <a:prstGeom prst="rect">
            <a:avLst/>
          </a:prstGeom>
        </p:spPr>
      </p:pic>
      <p:sp>
        <p:nvSpPr>
          <p:cNvPr id="2" name="標題 1">
            <a:extLst>
              <a:ext uri="{FF2B5EF4-FFF2-40B4-BE49-F238E27FC236}">
                <a16:creationId xmlns:a16="http://schemas.microsoft.com/office/drawing/2014/main" id="{96C4D089-DFA3-2449-9A54-AC4920994F84}"/>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5" name="圖片 4">
            <a:extLst>
              <a:ext uri="{FF2B5EF4-FFF2-40B4-BE49-F238E27FC236}">
                <a16:creationId xmlns:a16="http://schemas.microsoft.com/office/drawing/2014/main" id="{C11C355A-F407-C941-ACAD-0E0F757E23CF}"/>
              </a:ext>
            </a:extLst>
          </p:cNvPr>
          <p:cNvPicPr>
            <a:picLocks noChangeAspect="1"/>
          </p:cNvPicPr>
          <p:nvPr/>
        </p:nvPicPr>
        <p:blipFill>
          <a:blip r:embed="rId2"/>
          <a:stretch>
            <a:fillRect/>
          </a:stretch>
        </p:blipFill>
        <p:spPr>
          <a:xfrm>
            <a:off x="2349799" y="2656367"/>
            <a:ext cx="1573617" cy="1573617"/>
          </a:xfrm>
          <a:prstGeom prst="rect">
            <a:avLst/>
          </a:prstGeom>
        </p:spPr>
      </p:pic>
      <p:pic>
        <p:nvPicPr>
          <p:cNvPr id="6" name="圖片 5">
            <a:extLst>
              <a:ext uri="{FF2B5EF4-FFF2-40B4-BE49-F238E27FC236}">
                <a16:creationId xmlns:a16="http://schemas.microsoft.com/office/drawing/2014/main" id="{5647A853-F358-2B4A-9212-A89693DDF22E}"/>
              </a:ext>
            </a:extLst>
          </p:cNvPr>
          <p:cNvPicPr>
            <a:picLocks noChangeAspect="1"/>
          </p:cNvPicPr>
          <p:nvPr/>
        </p:nvPicPr>
        <p:blipFill>
          <a:blip r:embed="rId2"/>
          <a:stretch>
            <a:fillRect/>
          </a:stretch>
        </p:blipFill>
        <p:spPr>
          <a:xfrm>
            <a:off x="3289007" y="3701902"/>
            <a:ext cx="1573617" cy="1573617"/>
          </a:xfrm>
          <a:prstGeom prst="rect">
            <a:avLst/>
          </a:prstGeom>
        </p:spPr>
      </p:pic>
      <p:pic>
        <p:nvPicPr>
          <p:cNvPr id="7" name="圖片 6">
            <a:extLst>
              <a:ext uri="{FF2B5EF4-FFF2-40B4-BE49-F238E27FC236}">
                <a16:creationId xmlns:a16="http://schemas.microsoft.com/office/drawing/2014/main" id="{A77C8D1E-8391-C44A-8BE2-A668A6BDB217}"/>
              </a:ext>
            </a:extLst>
          </p:cNvPr>
          <p:cNvPicPr>
            <a:picLocks noChangeAspect="1"/>
          </p:cNvPicPr>
          <p:nvPr/>
        </p:nvPicPr>
        <p:blipFill>
          <a:blip r:embed="rId2"/>
          <a:stretch>
            <a:fillRect/>
          </a:stretch>
        </p:blipFill>
        <p:spPr>
          <a:xfrm>
            <a:off x="1494764" y="3578112"/>
            <a:ext cx="1573617" cy="1573617"/>
          </a:xfrm>
          <a:prstGeom prst="rect">
            <a:avLst/>
          </a:prstGeom>
        </p:spPr>
      </p:pic>
      <p:pic>
        <p:nvPicPr>
          <p:cNvPr id="8" name="圖片 7">
            <a:extLst>
              <a:ext uri="{FF2B5EF4-FFF2-40B4-BE49-F238E27FC236}">
                <a16:creationId xmlns:a16="http://schemas.microsoft.com/office/drawing/2014/main" id="{25C9A35F-AADC-FC4F-B33F-B14881F803AD}"/>
              </a:ext>
            </a:extLst>
          </p:cNvPr>
          <p:cNvPicPr>
            <a:picLocks noChangeAspect="1"/>
          </p:cNvPicPr>
          <p:nvPr/>
        </p:nvPicPr>
        <p:blipFill>
          <a:blip r:embed="rId2"/>
          <a:stretch>
            <a:fillRect/>
          </a:stretch>
        </p:blipFill>
        <p:spPr>
          <a:xfrm>
            <a:off x="2274484" y="4623647"/>
            <a:ext cx="1573617" cy="1573617"/>
          </a:xfrm>
          <a:prstGeom prst="rect">
            <a:avLst/>
          </a:prstGeom>
        </p:spPr>
      </p:pic>
      <p:pic>
        <p:nvPicPr>
          <p:cNvPr id="12" name="圖片 11">
            <a:extLst>
              <a:ext uri="{FF2B5EF4-FFF2-40B4-BE49-F238E27FC236}">
                <a16:creationId xmlns:a16="http://schemas.microsoft.com/office/drawing/2014/main" id="{8DD541C9-4C07-7440-A097-2E37581093CF}"/>
              </a:ext>
            </a:extLst>
          </p:cNvPr>
          <p:cNvPicPr>
            <a:picLocks noChangeAspect="1"/>
          </p:cNvPicPr>
          <p:nvPr/>
        </p:nvPicPr>
        <p:blipFill>
          <a:blip r:embed="rId3"/>
          <a:stretch>
            <a:fillRect/>
          </a:stretch>
        </p:blipFill>
        <p:spPr>
          <a:xfrm>
            <a:off x="2583179" y="5340745"/>
            <a:ext cx="660746" cy="790380"/>
          </a:xfrm>
          <a:prstGeom prst="rect">
            <a:avLst/>
          </a:prstGeom>
        </p:spPr>
      </p:pic>
      <p:pic>
        <p:nvPicPr>
          <p:cNvPr id="14" name="圖片 13">
            <a:extLst>
              <a:ext uri="{FF2B5EF4-FFF2-40B4-BE49-F238E27FC236}">
                <a16:creationId xmlns:a16="http://schemas.microsoft.com/office/drawing/2014/main" id="{ABABA2CB-EBA4-8B4F-912E-358B8D9024C8}"/>
              </a:ext>
            </a:extLst>
          </p:cNvPr>
          <p:cNvPicPr>
            <a:picLocks noChangeAspect="1"/>
          </p:cNvPicPr>
          <p:nvPr/>
        </p:nvPicPr>
        <p:blipFill>
          <a:blip r:embed="rId4"/>
          <a:stretch>
            <a:fillRect/>
          </a:stretch>
        </p:blipFill>
        <p:spPr>
          <a:xfrm>
            <a:off x="1340090" y="4800839"/>
            <a:ext cx="790380" cy="790380"/>
          </a:xfrm>
          <a:prstGeom prst="rect">
            <a:avLst/>
          </a:prstGeom>
        </p:spPr>
      </p:pic>
      <p:pic>
        <p:nvPicPr>
          <p:cNvPr id="16" name="圖片 15">
            <a:extLst>
              <a:ext uri="{FF2B5EF4-FFF2-40B4-BE49-F238E27FC236}">
                <a16:creationId xmlns:a16="http://schemas.microsoft.com/office/drawing/2014/main" id="{12269EB3-13B6-C948-B9E3-C1A2FCC49267}"/>
              </a:ext>
            </a:extLst>
          </p:cNvPr>
          <p:cNvPicPr>
            <a:picLocks noChangeAspect="1"/>
          </p:cNvPicPr>
          <p:nvPr/>
        </p:nvPicPr>
        <p:blipFill>
          <a:blip r:embed="rId5"/>
          <a:stretch>
            <a:fillRect/>
          </a:stretch>
        </p:blipFill>
        <p:spPr>
          <a:xfrm>
            <a:off x="2818574" y="4270346"/>
            <a:ext cx="1185570" cy="790380"/>
          </a:xfrm>
          <a:prstGeom prst="rect">
            <a:avLst/>
          </a:prstGeom>
        </p:spPr>
      </p:pic>
      <p:pic>
        <p:nvPicPr>
          <p:cNvPr id="18" name="圖片 17">
            <a:extLst>
              <a:ext uri="{FF2B5EF4-FFF2-40B4-BE49-F238E27FC236}">
                <a16:creationId xmlns:a16="http://schemas.microsoft.com/office/drawing/2014/main" id="{28E8D7D5-5DF4-B84C-B182-9C79CF900227}"/>
              </a:ext>
            </a:extLst>
          </p:cNvPr>
          <p:cNvPicPr>
            <a:picLocks noChangeAspect="1"/>
          </p:cNvPicPr>
          <p:nvPr/>
        </p:nvPicPr>
        <p:blipFill>
          <a:blip r:embed="rId6"/>
          <a:stretch>
            <a:fillRect/>
          </a:stretch>
        </p:blipFill>
        <p:spPr>
          <a:xfrm>
            <a:off x="2376625" y="3048196"/>
            <a:ext cx="1185570" cy="790380"/>
          </a:xfrm>
          <a:prstGeom prst="rect">
            <a:avLst/>
          </a:prstGeom>
        </p:spPr>
      </p:pic>
      <p:pic>
        <p:nvPicPr>
          <p:cNvPr id="20" name="圖片 19">
            <a:extLst>
              <a:ext uri="{FF2B5EF4-FFF2-40B4-BE49-F238E27FC236}">
                <a16:creationId xmlns:a16="http://schemas.microsoft.com/office/drawing/2014/main" id="{4216E80A-B9CB-CB43-9D4D-8C9E73F6C932}"/>
              </a:ext>
            </a:extLst>
          </p:cNvPr>
          <p:cNvPicPr>
            <a:picLocks noChangeAspect="1"/>
          </p:cNvPicPr>
          <p:nvPr/>
        </p:nvPicPr>
        <p:blipFill>
          <a:blip r:embed="rId7"/>
          <a:stretch>
            <a:fillRect/>
          </a:stretch>
        </p:blipFill>
        <p:spPr>
          <a:xfrm>
            <a:off x="1544894" y="3833267"/>
            <a:ext cx="1185458" cy="790380"/>
          </a:xfrm>
          <a:prstGeom prst="rect">
            <a:avLst/>
          </a:prstGeom>
        </p:spPr>
      </p:pic>
      <p:pic>
        <p:nvPicPr>
          <p:cNvPr id="22" name="圖片 21">
            <a:extLst>
              <a:ext uri="{FF2B5EF4-FFF2-40B4-BE49-F238E27FC236}">
                <a16:creationId xmlns:a16="http://schemas.microsoft.com/office/drawing/2014/main" id="{F1014ED6-8BA3-2E49-806B-8DD4D83D3726}"/>
              </a:ext>
            </a:extLst>
          </p:cNvPr>
          <p:cNvPicPr>
            <a:picLocks noChangeAspect="1"/>
          </p:cNvPicPr>
          <p:nvPr/>
        </p:nvPicPr>
        <p:blipFill>
          <a:blip r:embed="rId8"/>
          <a:stretch>
            <a:fillRect/>
          </a:stretch>
        </p:blipFill>
        <p:spPr>
          <a:xfrm>
            <a:off x="4526521" y="5151729"/>
            <a:ext cx="760286" cy="790380"/>
          </a:xfrm>
          <a:prstGeom prst="rect">
            <a:avLst/>
          </a:prstGeom>
        </p:spPr>
      </p:pic>
      <p:pic>
        <p:nvPicPr>
          <p:cNvPr id="24" name="圖片 23">
            <a:extLst>
              <a:ext uri="{FF2B5EF4-FFF2-40B4-BE49-F238E27FC236}">
                <a16:creationId xmlns:a16="http://schemas.microsoft.com/office/drawing/2014/main" id="{F464C38C-B892-1D4A-B45E-F7DA32CFBE75}"/>
              </a:ext>
            </a:extLst>
          </p:cNvPr>
          <p:cNvPicPr>
            <a:picLocks noChangeAspect="1"/>
          </p:cNvPicPr>
          <p:nvPr/>
        </p:nvPicPr>
        <p:blipFill>
          <a:blip r:embed="rId9"/>
          <a:stretch>
            <a:fillRect/>
          </a:stretch>
        </p:blipFill>
        <p:spPr>
          <a:xfrm>
            <a:off x="4239361" y="3620526"/>
            <a:ext cx="711342" cy="623522"/>
          </a:xfrm>
          <a:prstGeom prst="rect">
            <a:avLst/>
          </a:prstGeom>
        </p:spPr>
      </p:pic>
      <p:pic>
        <p:nvPicPr>
          <p:cNvPr id="26" name="圖片 25">
            <a:extLst>
              <a:ext uri="{FF2B5EF4-FFF2-40B4-BE49-F238E27FC236}">
                <a16:creationId xmlns:a16="http://schemas.microsoft.com/office/drawing/2014/main" id="{7E308EE1-76D4-7149-8FD7-2355EB220CFF}"/>
              </a:ext>
            </a:extLst>
          </p:cNvPr>
          <p:cNvPicPr>
            <a:picLocks noChangeAspect="1"/>
          </p:cNvPicPr>
          <p:nvPr/>
        </p:nvPicPr>
        <p:blipFill>
          <a:blip r:embed="rId10"/>
          <a:stretch>
            <a:fillRect/>
          </a:stretch>
        </p:blipFill>
        <p:spPr>
          <a:xfrm>
            <a:off x="3621740" y="4997504"/>
            <a:ext cx="850931" cy="790380"/>
          </a:xfrm>
          <a:prstGeom prst="rect">
            <a:avLst/>
          </a:prstGeom>
        </p:spPr>
      </p:pic>
      <p:pic>
        <p:nvPicPr>
          <p:cNvPr id="28" name="圖片 27">
            <a:extLst>
              <a:ext uri="{FF2B5EF4-FFF2-40B4-BE49-F238E27FC236}">
                <a16:creationId xmlns:a16="http://schemas.microsoft.com/office/drawing/2014/main" id="{78D8B135-86F4-E042-B6FE-86591AED0263}"/>
              </a:ext>
            </a:extLst>
          </p:cNvPr>
          <p:cNvPicPr>
            <a:picLocks noChangeAspect="1"/>
          </p:cNvPicPr>
          <p:nvPr/>
        </p:nvPicPr>
        <p:blipFill>
          <a:blip r:embed="rId11"/>
          <a:stretch>
            <a:fillRect/>
          </a:stretch>
        </p:blipFill>
        <p:spPr>
          <a:xfrm>
            <a:off x="686114" y="5084897"/>
            <a:ext cx="759464" cy="790380"/>
          </a:xfrm>
          <a:prstGeom prst="rect">
            <a:avLst/>
          </a:prstGeom>
        </p:spPr>
      </p:pic>
      <p:pic>
        <p:nvPicPr>
          <p:cNvPr id="30" name="圖片 29">
            <a:extLst>
              <a:ext uri="{FF2B5EF4-FFF2-40B4-BE49-F238E27FC236}">
                <a16:creationId xmlns:a16="http://schemas.microsoft.com/office/drawing/2014/main" id="{8F1D3B40-0C24-C64B-968F-754246BAC5E4}"/>
              </a:ext>
            </a:extLst>
          </p:cNvPr>
          <p:cNvPicPr>
            <a:picLocks noChangeAspect="1"/>
          </p:cNvPicPr>
          <p:nvPr/>
        </p:nvPicPr>
        <p:blipFill>
          <a:blip r:embed="rId12"/>
          <a:stretch>
            <a:fillRect/>
          </a:stretch>
        </p:blipFill>
        <p:spPr>
          <a:xfrm>
            <a:off x="3602538" y="2620333"/>
            <a:ext cx="938112" cy="790380"/>
          </a:xfrm>
          <a:prstGeom prst="rect">
            <a:avLst/>
          </a:prstGeom>
        </p:spPr>
      </p:pic>
      <p:pic>
        <p:nvPicPr>
          <p:cNvPr id="32" name="圖片 31">
            <a:extLst>
              <a:ext uri="{FF2B5EF4-FFF2-40B4-BE49-F238E27FC236}">
                <a16:creationId xmlns:a16="http://schemas.microsoft.com/office/drawing/2014/main" id="{88AD8E70-1EFB-5641-86F0-250D5D2BBCEB}"/>
              </a:ext>
            </a:extLst>
          </p:cNvPr>
          <p:cNvPicPr>
            <a:picLocks noChangeAspect="1"/>
          </p:cNvPicPr>
          <p:nvPr/>
        </p:nvPicPr>
        <p:blipFill>
          <a:blip r:embed="rId13"/>
          <a:stretch>
            <a:fillRect/>
          </a:stretch>
        </p:blipFill>
        <p:spPr>
          <a:xfrm>
            <a:off x="1848391" y="5714811"/>
            <a:ext cx="729537" cy="790380"/>
          </a:xfrm>
          <a:prstGeom prst="rect">
            <a:avLst/>
          </a:prstGeom>
        </p:spPr>
      </p:pic>
      <p:pic>
        <p:nvPicPr>
          <p:cNvPr id="34" name="圖片 33">
            <a:extLst>
              <a:ext uri="{FF2B5EF4-FFF2-40B4-BE49-F238E27FC236}">
                <a16:creationId xmlns:a16="http://schemas.microsoft.com/office/drawing/2014/main" id="{0741D131-C149-0B45-85BA-448F7DA124B1}"/>
              </a:ext>
            </a:extLst>
          </p:cNvPr>
          <p:cNvPicPr>
            <a:picLocks noChangeAspect="1"/>
          </p:cNvPicPr>
          <p:nvPr/>
        </p:nvPicPr>
        <p:blipFill>
          <a:blip r:embed="rId14"/>
          <a:stretch>
            <a:fillRect/>
          </a:stretch>
        </p:blipFill>
        <p:spPr>
          <a:xfrm>
            <a:off x="3207527" y="5575599"/>
            <a:ext cx="818480" cy="790380"/>
          </a:xfrm>
          <a:prstGeom prst="rect">
            <a:avLst/>
          </a:prstGeom>
        </p:spPr>
      </p:pic>
      <p:pic>
        <p:nvPicPr>
          <p:cNvPr id="36" name="圖片 35">
            <a:extLst>
              <a:ext uri="{FF2B5EF4-FFF2-40B4-BE49-F238E27FC236}">
                <a16:creationId xmlns:a16="http://schemas.microsoft.com/office/drawing/2014/main" id="{9D8B08C2-CEC1-E543-8773-1601BF8D9F33}"/>
              </a:ext>
            </a:extLst>
          </p:cNvPr>
          <p:cNvPicPr>
            <a:picLocks noChangeAspect="1"/>
          </p:cNvPicPr>
          <p:nvPr/>
        </p:nvPicPr>
        <p:blipFill>
          <a:blip r:embed="rId15"/>
          <a:stretch>
            <a:fillRect/>
          </a:stretch>
        </p:blipFill>
        <p:spPr>
          <a:xfrm>
            <a:off x="2138259" y="4684289"/>
            <a:ext cx="864331" cy="790380"/>
          </a:xfrm>
          <a:prstGeom prst="rect">
            <a:avLst/>
          </a:prstGeom>
        </p:spPr>
      </p:pic>
      <p:pic>
        <p:nvPicPr>
          <p:cNvPr id="38" name="圖片 37">
            <a:extLst>
              <a:ext uri="{FF2B5EF4-FFF2-40B4-BE49-F238E27FC236}">
                <a16:creationId xmlns:a16="http://schemas.microsoft.com/office/drawing/2014/main" id="{B295C2A5-C422-754F-913C-68CB84D65889}"/>
              </a:ext>
            </a:extLst>
          </p:cNvPr>
          <p:cNvPicPr>
            <a:picLocks noChangeAspect="1"/>
          </p:cNvPicPr>
          <p:nvPr/>
        </p:nvPicPr>
        <p:blipFill>
          <a:blip r:embed="rId16"/>
          <a:stretch>
            <a:fillRect/>
          </a:stretch>
        </p:blipFill>
        <p:spPr>
          <a:xfrm>
            <a:off x="3263520" y="3602532"/>
            <a:ext cx="882060" cy="790380"/>
          </a:xfrm>
          <a:prstGeom prst="rect">
            <a:avLst/>
          </a:prstGeom>
        </p:spPr>
      </p:pic>
      <p:pic>
        <p:nvPicPr>
          <p:cNvPr id="40" name="圖片 39">
            <a:extLst>
              <a:ext uri="{FF2B5EF4-FFF2-40B4-BE49-F238E27FC236}">
                <a16:creationId xmlns:a16="http://schemas.microsoft.com/office/drawing/2014/main" id="{08ACA726-7319-0A4E-A6B6-9197E56FF131}"/>
              </a:ext>
            </a:extLst>
          </p:cNvPr>
          <p:cNvPicPr>
            <a:picLocks noChangeAspect="1"/>
          </p:cNvPicPr>
          <p:nvPr/>
        </p:nvPicPr>
        <p:blipFill>
          <a:blip r:embed="rId17"/>
          <a:stretch>
            <a:fillRect/>
          </a:stretch>
        </p:blipFill>
        <p:spPr>
          <a:xfrm>
            <a:off x="4538959" y="4235186"/>
            <a:ext cx="768471" cy="790380"/>
          </a:xfrm>
          <a:prstGeom prst="rect">
            <a:avLst/>
          </a:prstGeom>
        </p:spPr>
      </p:pic>
      <p:pic>
        <p:nvPicPr>
          <p:cNvPr id="10" name="圖片 9">
            <a:extLst>
              <a:ext uri="{FF2B5EF4-FFF2-40B4-BE49-F238E27FC236}">
                <a16:creationId xmlns:a16="http://schemas.microsoft.com/office/drawing/2014/main" id="{99C32353-9A7E-874E-A3A0-425AB65C5577}"/>
              </a:ext>
            </a:extLst>
          </p:cNvPr>
          <p:cNvPicPr>
            <a:picLocks noChangeAspect="1"/>
          </p:cNvPicPr>
          <p:nvPr/>
        </p:nvPicPr>
        <p:blipFill>
          <a:blip r:embed="rId18"/>
          <a:stretch>
            <a:fillRect/>
          </a:stretch>
        </p:blipFill>
        <p:spPr>
          <a:xfrm>
            <a:off x="1495157" y="2752757"/>
            <a:ext cx="1061351" cy="790380"/>
          </a:xfrm>
          <a:prstGeom prst="rect">
            <a:avLst/>
          </a:prstGeom>
        </p:spPr>
      </p:pic>
      <p:pic>
        <p:nvPicPr>
          <p:cNvPr id="47" name="圖片 46">
            <a:extLst>
              <a:ext uri="{FF2B5EF4-FFF2-40B4-BE49-F238E27FC236}">
                <a16:creationId xmlns:a16="http://schemas.microsoft.com/office/drawing/2014/main" id="{8D57044D-CDAD-C143-877A-52EA362FCC8D}"/>
              </a:ext>
            </a:extLst>
          </p:cNvPr>
          <p:cNvPicPr>
            <a:picLocks noChangeAspect="1"/>
          </p:cNvPicPr>
          <p:nvPr/>
        </p:nvPicPr>
        <p:blipFill>
          <a:blip r:embed="rId19"/>
          <a:stretch>
            <a:fillRect/>
          </a:stretch>
        </p:blipFill>
        <p:spPr>
          <a:xfrm>
            <a:off x="8490047" y="2930510"/>
            <a:ext cx="2361863" cy="2361863"/>
          </a:xfrm>
          <a:prstGeom prst="rect">
            <a:avLst/>
          </a:prstGeom>
        </p:spPr>
      </p:pic>
      <p:cxnSp>
        <p:nvCxnSpPr>
          <p:cNvPr id="49" name="直線箭頭接點 48">
            <a:extLst>
              <a:ext uri="{FF2B5EF4-FFF2-40B4-BE49-F238E27FC236}">
                <a16:creationId xmlns:a16="http://schemas.microsoft.com/office/drawing/2014/main" id="{7B5A1BD8-2826-564A-A995-0C3AA4C228E2}"/>
              </a:ext>
            </a:extLst>
          </p:cNvPr>
          <p:cNvCxnSpPr/>
          <p:nvPr/>
        </p:nvCxnSpPr>
        <p:spPr>
          <a:xfrm>
            <a:off x="6096000" y="4145004"/>
            <a:ext cx="23940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5BDF1CA4-D1D2-A745-817D-035D043FC7E4}"/>
              </a:ext>
            </a:extLst>
          </p:cNvPr>
          <p:cNvSpPr txBox="1"/>
          <p:nvPr/>
        </p:nvSpPr>
        <p:spPr>
          <a:xfrm>
            <a:off x="6585137" y="3595812"/>
            <a:ext cx="141577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資料搜集</a:t>
            </a:r>
          </a:p>
        </p:txBody>
      </p:sp>
      <p:sp>
        <p:nvSpPr>
          <p:cNvPr id="53" name="文字方塊 52">
            <a:extLst>
              <a:ext uri="{FF2B5EF4-FFF2-40B4-BE49-F238E27FC236}">
                <a16:creationId xmlns:a16="http://schemas.microsoft.com/office/drawing/2014/main" id="{7388C3A7-8629-5940-B39C-E01D2373FF8B}"/>
              </a:ext>
            </a:extLst>
          </p:cNvPr>
          <p:cNvSpPr txBox="1"/>
          <p:nvPr/>
        </p:nvSpPr>
        <p:spPr>
          <a:xfrm>
            <a:off x="784196" y="2028302"/>
            <a:ext cx="2185214"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網路 或 資料庫</a:t>
            </a:r>
          </a:p>
        </p:txBody>
      </p:sp>
      <p:sp>
        <p:nvSpPr>
          <p:cNvPr id="54" name="文字方塊 53">
            <a:extLst>
              <a:ext uri="{FF2B5EF4-FFF2-40B4-BE49-F238E27FC236}">
                <a16:creationId xmlns:a16="http://schemas.microsoft.com/office/drawing/2014/main" id="{5BFBCD67-F915-0842-A1C3-48BC37378FD9}"/>
              </a:ext>
            </a:extLst>
          </p:cNvPr>
          <p:cNvSpPr txBox="1"/>
          <p:nvPr/>
        </p:nvSpPr>
        <p:spPr>
          <a:xfrm>
            <a:off x="8469728" y="2456180"/>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spTree>
    <p:extLst>
      <p:ext uri="{BB962C8B-B14F-4D97-AF65-F5344CB8AC3E}">
        <p14:creationId xmlns:p14="http://schemas.microsoft.com/office/powerpoint/2010/main" val="3232687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圓角矩形 40">
            <a:extLst>
              <a:ext uri="{FF2B5EF4-FFF2-40B4-BE49-F238E27FC236}">
                <a16:creationId xmlns:a16="http://schemas.microsoft.com/office/drawing/2014/main" id="{50106829-3E43-5140-B6D1-F65453C5381E}"/>
              </a:ext>
            </a:extLst>
          </p:cNvPr>
          <p:cNvSpPr/>
          <p:nvPr/>
        </p:nvSpPr>
        <p:spPr>
          <a:xfrm>
            <a:off x="7122508" y="2942099"/>
            <a:ext cx="2386164"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67B58A15-904B-9842-BF3D-004C6CD5233C}"/>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為何類神經網路能夠分類？</a:t>
            </a:r>
            <a:endParaRPr kumimoji="1" lang="zh-TW" altLang="en-US" dirty="0"/>
          </a:p>
        </p:txBody>
      </p:sp>
      <p:pic>
        <p:nvPicPr>
          <p:cNvPr id="4" name="圖片 3">
            <a:extLst>
              <a:ext uri="{FF2B5EF4-FFF2-40B4-BE49-F238E27FC236}">
                <a16:creationId xmlns:a16="http://schemas.microsoft.com/office/drawing/2014/main" id="{D30BA6D7-BBB4-CD49-AD7A-4ADAF104A9AB}"/>
              </a:ext>
            </a:extLst>
          </p:cNvPr>
          <p:cNvPicPr>
            <a:picLocks noChangeAspect="1"/>
          </p:cNvPicPr>
          <p:nvPr/>
        </p:nvPicPr>
        <p:blipFill>
          <a:blip r:embed="rId2"/>
          <a:stretch>
            <a:fillRect/>
          </a:stretch>
        </p:blipFill>
        <p:spPr>
          <a:xfrm>
            <a:off x="106276" y="2931644"/>
            <a:ext cx="2361863" cy="2361863"/>
          </a:xfrm>
          <a:prstGeom prst="rect">
            <a:avLst/>
          </a:prstGeom>
        </p:spPr>
      </p:pic>
      <p:sp>
        <p:nvSpPr>
          <p:cNvPr id="5" name="文字方塊 4">
            <a:extLst>
              <a:ext uri="{FF2B5EF4-FFF2-40B4-BE49-F238E27FC236}">
                <a16:creationId xmlns:a16="http://schemas.microsoft.com/office/drawing/2014/main" id="{33156B7A-E94F-9E43-AA7F-8F1AE707479B}"/>
              </a:ext>
            </a:extLst>
          </p:cNvPr>
          <p:cNvSpPr txBox="1"/>
          <p:nvPr/>
        </p:nvSpPr>
        <p:spPr>
          <a:xfrm>
            <a:off x="85957" y="2457314"/>
            <a:ext cx="1723549"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訓練資料集</a:t>
            </a:r>
          </a:p>
        </p:txBody>
      </p:sp>
      <p:pic>
        <p:nvPicPr>
          <p:cNvPr id="8" name="圖片 7">
            <a:extLst>
              <a:ext uri="{FF2B5EF4-FFF2-40B4-BE49-F238E27FC236}">
                <a16:creationId xmlns:a16="http://schemas.microsoft.com/office/drawing/2014/main" id="{C63B69E2-4D8F-DF4C-9248-32D9253F219A}"/>
              </a:ext>
            </a:extLst>
          </p:cNvPr>
          <p:cNvPicPr>
            <a:picLocks noChangeAspect="1"/>
          </p:cNvPicPr>
          <p:nvPr/>
        </p:nvPicPr>
        <p:blipFill>
          <a:blip r:embed="rId3"/>
          <a:stretch>
            <a:fillRect/>
          </a:stretch>
        </p:blipFill>
        <p:spPr>
          <a:xfrm>
            <a:off x="4571466" y="4729252"/>
            <a:ext cx="660746" cy="790380"/>
          </a:xfrm>
          <a:prstGeom prst="rect">
            <a:avLst/>
          </a:prstGeom>
        </p:spPr>
      </p:pic>
      <p:pic>
        <p:nvPicPr>
          <p:cNvPr id="9" name="圖片 8">
            <a:extLst>
              <a:ext uri="{FF2B5EF4-FFF2-40B4-BE49-F238E27FC236}">
                <a16:creationId xmlns:a16="http://schemas.microsoft.com/office/drawing/2014/main" id="{ACC2ACA7-3DDD-8948-8D21-44ED044BA999}"/>
              </a:ext>
            </a:extLst>
          </p:cNvPr>
          <p:cNvPicPr>
            <a:picLocks noChangeAspect="1"/>
          </p:cNvPicPr>
          <p:nvPr/>
        </p:nvPicPr>
        <p:blipFill>
          <a:blip r:embed="rId4"/>
          <a:stretch>
            <a:fillRect/>
          </a:stretch>
        </p:blipFill>
        <p:spPr>
          <a:xfrm>
            <a:off x="3298132" y="4100198"/>
            <a:ext cx="790380" cy="790380"/>
          </a:xfrm>
          <a:prstGeom prst="rect">
            <a:avLst/>
          </a:prstGeom>
        </p:spPr>
      </p:pic>
      <p:pic>
        <p:nvPicPr>
          <p:cNvPr id="10" name="圖片 9">
            <a:extLst>
              <a:ext uri="{FF2B5EF4-FFF2-40B4-BE49-F238E27FC236}">
                <a16:creationId xmlns:a16="http://schemas.microsoft.com/office/drawing/2014/main" id="{4DD9B1D2-80D2-4347-95F4-2C2105AF4010}"/>
              </a:ext>
            </a:extLst>
          </p:cNvPr>
          <p:cNvPicPr>
            <a:picLocks noChangeAspect="1"/>
          </p:cNvPicPr>
          <p:nvPr/>
        </p:nvPicPr>
        <p:blipFill>
          <a:blip r:embed="rId5"/>
          <a:stretch>
            <a:fillRect/>
          </a:stretch>
        </p:blipFill>
        <p:spPr>
          <a:xfrm>
            <a:off x="4806861" y="3658853"/>
            <a:ext cx="1185570" cy="790380"/>
          </a:xfrm>
          <a:prstGeom prst="rect">
            <a:avLst/>
          </a:prstGeom>
        </p:spPr>
      </p:pic>
      <p:pic>
        <p:nvPicPr>
          <p:cNvPr id="11" name="圖片 10">
            <a:extLst>
              <a:ext uri="{FF2B5EF4-FFF2-40B4-BE49-F238E27FC236}">
                <a16:creationId xmlns:a16="http://schemas.microsoft.com/office/drawing/2014/main" id="{4AB63127-6EF4-4B40-A6B7-1B85E2AB9CFF}"/>
              </a:ext>
            </a:extLst>
          </p:cNvPr>
          <p:cNvPicPr>
            <a:picLocks noChangeAspect="1"/>
          </p:cNvPicPr>
          <p:nvPr/>
        </p:nvPicPr>
        <p:blipFill>
          <a:blip r:embed="rId6"/>
          <a:stretch>
            <a:fillRect/>
          </a:stretch>
        </p:blipFill>
        <p:spPr>
          <a:xfrm>
            <a:off x="4364912" y="2436703"/>
            <a:ext cx="1185570" cy="790380"/>
          </a:xfrm>
          <a:prstGeom prst="rect">
            <a:avLst/>
          </a:prstGeom>
        </p:spPr>
      </p:pic>
      <p:pic>
        <p:nvPicPr>
          <p:cNvPr id="12" name="圖片 11">
            <a:extLst>
              <a:ext uri="{FF2B5EF4-FFF2-40B4-BE49-F238E27FC236}">
                <a16:creationId xmlns:a16="http://schemas.microsoft.com/office/drawing/2014/main" id="{D44185DE-7B4B-7E44-8DC3-FC06C4C2C85C}"/>
              </a:ext>
            </a:extLst>
          </p:cNvPr>
          <p:cNvPicPr>
            <a:picLocks noChangeAspect="1"/>
          </p:cNvPicPr>
          <p:nvPr/>
        </p:nvPicPr>
        <p:blipFill>
          <a:blip r:embed="rId7"/>
          <a:stretch>
            <a:fillRect/>
          </a:stretch>
        </p:blipFill>
        <p:spPr>
          <a:xfrm>
            <a:off x="3533181" y="3221774"/>
            <a:ext cx="1185458" cy="790380"/>
          </a:xfrm>
          <a:prstGeom prst="rect">
            <a:avLst/>
          </a:prstGeom>
        </p:spPr>
      </p:pic>
      <p:pic>
        <p:nvPicPr>
          <p:cNvPr id="13" name="圖片 12">
            <a:extLst>
              <a:ext uri="{FF2B5EF4-FFF2-40B4-BE49-F238E27FC236}">
                <a16:creationId xmlns:a16="http://schemas.microsoft.com/office/drawing/2014/main" id="{2242F7DC-10F5-294E-9B04-B4420B911CCA}"/>
              </a:ext>
            </a:extLst>
          </p:cNvPr>
          <p:cNvPicPr>
            <a:picLocks noChangeAspect="1"/>
          </p:cNvPicPr>
          <p:nvPr/>
        </p:nvPicPr>
        <p:blipFill>
          <a:blip r:embed="rId8"/>
          <a:stretch>
            <a:fillRect/>
          </a:stretch>
        </p:blipFill>
        <p:spPr>
          <a:xfrm>
            <a:off x="6032734" y="5394144"/>
            <a:ext cx="760286" cy="790380"/>
          </a:xfrm>
          <a:prstGeom prst="rect">
            <a:avLst/>
          </a:prstGeom>
        </p:spPr>
      </p:pic>
      <p:pic>
        <p:nvPicPr>
          <p:cNvPr id="14" name="圖片 13">
            <a:extLst>
              <a:ext uri="{FF2B5EF4-FFF2-40B4-BE49-F238E27FC236}">
                <a16:creationId xmlns:a16="http://schemas.microsoft.com/office/drawing/2014/main" id="{E104C4AA-B5E3-DC4D-BF48-61988DE05BE0}"/>
              </a:ext>
            </a:extLst>
          </p:cNvPr>
          <p:cNvPicPr>
            <a:picLocks noChangeAspect="1"/>
          </p:cNvPicPr>
          <p:nvPr/>
        </p:nvPicPr>
        <p:blipFill>
          <a:blip r:embed="rId9"/>
          <a:stretch>
            <a:fillRect/>
          </a:stretch>
        </p:blipFill>
        <p:spPr>
          <a:xfrm>
            <a:off x="5867471" y="2421842"/>
            <a:ext cx="711342" cy="623522"/>
          </a:xfrm>
          <a:prstGeom prst="rect">
            <a:avLst/>
          </a:prstGeom>
        </p:spPr>
      </p:pic>
      <p:pic>
        <p:nvPicPr>
          <p:cNvPr id="15" name="圖片 14">
            <a:extLst>
              <a:ext uri="{FF2B5EF4-FFF2-40B4-BE49-F238E27FC236}">
                <a16:creationId xmlns:a16="http://schemas.microsoft.com/office/drawing/2014/main" id="{526CD9C0-8337-AE46-B9F5-559712996122}"/>
              </a:ext>
            </a:extLst>
          </p:cNvPr>
          <p:cNvPicPr>
            <a:picLocks noChangeAspect="1"/>
          </p:cNvPicPr>
          <p:nvPr/>
        </p:nvPicPr>
        <p:blipFill>
          <a:blip r:embed="rId10"/>
          <a:stretch>
            <a:fillRect/>
          </a:stretch>
        </p:blipFill>
        <p:spPr>
          <a:xfrm>
            <a:off x="5610027" y="4386011"/>
            <a:ext cx="850931" cy="790380"/>
          </a:xfrm>
          <a:prstGeom prst="rect">
            <a:avLst/>
          </a:prstGeom>
        </p:spPr>
      </p:pic>
      <p:pic>
        <p:nvPicPr>
          <p:cNvPr id="16" name="圖片 15">
            <a:extLst>
              <a:ext uri="{FF2B5EF4-FFF2-40B4-BE49-F238E27FC236}">
                <a16:creationId xmlns:a16="http://schemas.microsoft.com/office/drawing/2014/main" id="{B1B0F17B-EF2A-3F49-A11A-3BABF8B2AFBA}"/>
              </a:ext>
            </a:extLst>
          </p:cNvPr>
          <p:cNvPicPr>
            <a:picLocks noChangeAspect="1"/>
          </p:cNvPicPr>
          <p:nvPr/>
        </p:nvPicPr>
        <p:blipFill>
          <a:blip r:embed="rId11"/>
          <a:stretch>
            <a:fillRect/>
          </a:stretch>
        </p:blipFill>
        <p:spPr>
          <a:xfrm>
            <a:off x="2866568" y="4628164"/>
            <a:ext cx="759464" cy="790380"/>
          </a:xfrm>
          <a:prstGeom prst="rect">
            <a:avLst/>
          </a:prstGeom>
        </p:spPr>
      </p:pic>
      <p:pic>
        <p:nvPicPr>
          <p:cNvPr id="17" name="圖片 16">
            <a:extLst>
              <a:ext uri="{FF2B5EF4-FFF2-40B4-BE49-F238E27FC236}">
                <a16:creationId xmlns:a16="http://schemas.microsoft.com/office/drawing/2014/main" id="{0B5BA210-199F-494B-8E2B-D432ECFF9479}"/>
              </a:ext>
            </a:extLst>
          </p:cNvPr>
          <p:cNvPicPr>
            <a:picLocks noChangeAspect="1"/>
          </p:cNvPicPr>
          <p:nvPr/>
        </p:nvPicPr>
        <p:blipFill>
          <a:blip r:embed="rId12"/>
          <a:stretch>
            <a:fillRect/>
          </a:stretch>
        </p:blipFill>
        <p:spPr>
          <a:xfrm>
            <a:off x="5076182" y="1731993"/>
            <a:ext cx="938112" cy="790380"/>
          </a:xfrm>
          <a:prstGeom prst="rect">
            <a:avLst/>
          </a:prstGeom>
        </p:spPr>
      </p:pic>
      <p:pic>
        <p:nvPicPr>
          <p:cNvPr id="18" name="圖片 17">
            <a:extLst>
              <a:ext uri="{FF2B5EF4-FFF2-40B4-BE49-F238E27FC236}">
                <a16:creationId xmlns:a16="http://schemas.microsoft.com/office/drawing/2014/main" id="{1223734E-B544-7742-B2D4-939C17A9BD41}"/>
              </a:ext>
            </a:extLst>
          </p:cNvPr>
          <p:cNvPicPr>
            <a:picLocks noChangeAspect="1"/>
          </p:cNvPicPr>
          <p:nvPr/>
        </p:nvPicPr>
        <p:blipFill>
          <a:blip r:embed="rId13"/>
          <a:stretch>
            <a:fillRect/>
          </a:stretch>
        </p:blipFill>
        <p:spPr>
          <a:xfrm>
            <a:off x="3836678" y="5103318"/>
            <a:ext cx="729537" cy="790380"/>
          </a:xfrm>
          <a:prstGeom prst="rect">
            <a:avLst/>
          </a:prstGeom>
        </p:spPr>
      </p:pic>
      <p:pic>
        <p:nvPicPr>
          <p:cNvPr id="19" name="圖片 18">
            <a:extLst>
              <a:ext uri="{FF2B5EF4-FFF2-40B4-BE49-F238E27FC236}">
                <a16:creationId xmlns:a16="http://schemas.microsoft.com/office/drawing/2014/main" id="{26D8378E-00B0-FA42-BD59-91A026EEA3FF}"/>
              </a:ext>
            </a:extLst>
          </p:cNvPr>
          <p:cNvPicPr>
            <a:picLocks noChangeAspect="1"/>
          </p:cNvPicPr>
          <p:nvPr/>
        </p:nvPicPr>
        <p:blipFill>
          <a:blip r:embed="rId14"/>
          <a:stretch>
            <a:fillRect/>
          </a:stretch>
        </p:blipFill>
        <p:spPr>
          <a:xfrm>
            <a:off x="5195814" y="4964106"/>
            <a:ext cx="818480" cy="790380"/>
          </a:xfrm>
          <a:prstGeom prst="rect">
            <a:avLst/>
          </a:prstGeom>
        </p:spPr>
      </p:pic>
      <p:pic>
        <p:nvPicPr>
          <p:cNvPr id="20" name="圖片 19">
            <a:extLst>
              <a:ext uri="{FF2B5EF4-FFF2-40B4-BE49-F238E27FC236}">
                <a16:creationId xmlns:a16="http://schemas.microsoft.com/office/drawing/2014/main" id="{A62CE699-FC5E-4743-A7D6-66ED92D69DAF}"/>
              </a:ext>
            </a:extLst>
          </p:cNvPr>
          <p:cNvPicPr>
            <a:picLocks noChangeAspect="1"/>
          </p:cNvPicPr>
          <p:nvPr/>
        </p:nvPicPr>
        <p:blipFill>
          <a:blip r:embed="rId15"/>
          <a:stretch>
            <a:fillRect/>
          </a:stretch>
        </p:blipFill>
        <p:spPr>
          <a:xfrm>
            <a:off x="4126546" y="4072796"/>
            <a:ext cx="864331" cy="790380"/>
          </a:xfrm>
          <a:prstGeom prst="rect">
            <a:avLst/>
          </a:prstGeom>
        </p:spPr>
      </p:pic>
      <p:pic>
        <p:nvPicPr>
          <p:cNvPr id="21" name="圖片 20">
            <a:extLst>
              <a:ext uri="{FF2B5EF4-FFF2-40B4-BE49-F238E27FC236}">
                <a16:creationId xmlns:a16="http://schemas.microsoft.com/office/drawing/2014/main" id="{84B5D070-0700-244B-9B09-6666CB5DF249}"/>
              </a:ext>
            </a:extLst>
          </p:cNvPr>
          <p:cNvPicPr>
            <a:picLocks noChangeAspect="1"/>
          </p:cNvPicPr>
          <p:nvPr/>
        </p:nvPicPr>
        <p:blipFill>
          <a:blip r:embed="rId16"/>
          <a:stretch>
            <a:fillRect/>
          </a:stretch>
        </p:blipFill>
        <p:spPr>
          <a:xfrm>
            <a:off x="5251807" y="2991039"/>
            <a:ext cx="882060" cy="790380"/>
          </a:xfrm>
          <a:prstGeom prst="rect">
            <a:avLst/>
          </a:prstGeom>
        </p:spPr>
      </p:pic>
      <p:pic>
        <p:nvPicPr>
          <p:cNvPr id="22" name="圖片 21">
            <a:extLst>
              <a:ext uri="{FF2B5EF4-FFF2-40B4-BE49-F238E27FC236}">
                <a16:creationId xmlns:a16="http://schemas.microsoft.com/office/drawing/2014/main" id="{22F08CA7-4DF6-B34F-A7CA-BB53CD8987A5}"/>
              </a:ext>
            </a:extLst>
          </p:cNvPr>
          <p:cNvPicPr>
            <a:picLocks noChangeAspect="1"/>
          </p:cNvPicPr>
          <p:nvPr/>
        </p:nvPicPr>
        <p:blipFill>
          <a:blip r:embed="rId17"/>
          <a:stretch>
            <a:fillRect/>
          </a:stretch>
        </p:blipFill>
        <p:spPr>
          <a:xfrm>
            <a:off x="6126480" y="3429000"/>
            <a:ext cx="768471" cy="790380"/>
          </a:xfrm>
          <a:prstGeom prst="rect">
            <a:avLst/>
          </a:prstGeom>
        </p:spPr>
      </p:pic>
      <p:pic>
        <p:nvPicPr>
          <p:cNvPr id="23" name="圖片 22">
            <a:extLst>
              <a:ext uri="{FF2B5EF4-FFF2-40B4-BE49-F238E27FC236}">
                <a16:creationId xmlns:a16="http://schemas.microsoft.com/office/drawing/2014/main" id="{7ACD5301-8AAB-2445-848E-8D6D06791E6C}"/>
              </a:ext>
            </a:extLst>
          </p:cNvPr>
          <p:cNvPicPr>
            <a:picLocks noChangeAspect="1"/>
          </p:cNvPicPr>
          <p:nvPr/>
        </p:nvPicPr>
        <p:blipFill>
          <a:blip r:embed="rId18"/>
          <a:stretch>
            <a:fillRect/>
          </a:stretch>
        </p:blipFill>
        <p:spPr>
          <a:xfrm>
            <a:off x="3483444" y="2141264"/>
            <a:ext cx="1061351" cy="790380"/>
          </a:xfrm>
          <a:prstGeom prst="rect">
            <a:avLst/>
          </a:prstGeom>
        </p:spPr>
      </p:pic>
      <p:cxnSp>
        <p:nvCxnSpPr>
          <p:cNvPr id="25" name="直線接點 24">
            <a:extLst>
              <a:ext uri="{FF2B5EF4-FFF2-40B4-BE49-F238E27FC236}">
                <a16:creationId xmlns:a16="http://schemas.microsoft.com/office/drawing/2014/main" id="{A3552C33-E46B-E945-80CB-78080203F925}"/>
              </a:ext>
            </a:extLst>
          </p:cNvPr>
          <p:cNvCxnSpPr>
            <a:cxnSpLocks/>
          </p:cNvCxnSpPr>
          <p:nvPr/>
        </p:nvCxnSpPr>
        <p:spPr>
          <a:xfrm flipV="1">
            <a:off x="2125479" y="1849764"/>
            <a:ext cx="1287958" cy="11592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8B02781F-1D0D-DF45-B20B-93ADBB8D28D4}"/>
              </a:ext>
            </a:extLst>
          </p:cNvPr>
          <p:cNvCxnSpPr>
            <a:cxnSpLocks/>
          </p:cNvCxnSpPr>
          <p:nvPr/>
        </p:nvCxnSpPr>
        <p:spPr>
          <a:xfrm>
            <a:off x="2162296" y="5394454"/>
            <a:ext cx="1214323" cy="807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圖片 31">
            <a:extLst>
              <a:ext uri="{FF2B5EF4-FFF2-40B4-BE49-F238E27FC236}">
                <a16:creationId xmlns:a16="http://schemas.microsoft.com/office/drawing/2014/main" id="{8715B6B7-EF0C-CB4F-A095-7C6D9D102942}"/>
              </a:ext>
            </a:extLst>
          </p:cNvPr>
          <p:cNvPicPr>
            <a:picLocks noChangeAspect="1"/>
          </p:cNvPicPr>
          <p:nvPr/>
        </p:nvPicPr>
        <p:blipFill>
          <a:blip r:embed="rId19"/>
          <a:stretch>
            <a:fillRect/>
          </a:stretch>
        </p:blipFill>
        <p:spPr>
          <a:xfrm>
            <a:off x="10153951" y="4249446"/>
            <a:ext cx="1786685" cy="1786685"/>
          </a:xfrm>
          <a:prstGeom prst="rect">
            <a:avLst/>
          </a:prstGeom>
        </p:spPr>
      </p:pic>
      <p:pic>
        <p:nvPicPr>
          <p:cNvPr id="33" name="圖片 32">
            <a:extLst>
              <a:ext uri="{FF2B5EF4-FFF2-40B4-BE49-F238E27FC236}">
                <a16:creationId xmlns:a16="http://schemas.microsoft.com/office/drawing/2014/main" id="{EFAAE615-0E4C-DC4C-A63A-8FBD9C7E5253}"/>
              </a:ext>
            </a:extLst>
          </p:cNvPr>
          <p:cNvPicPr>
            <a:picLocks noChangeAspect="1"/>
          </p:cNvPicPr>
          <p:nvPr/>
        </p:nvPicPr>
        <p:blipFill rotWithShape="1">
          <a:blip r:embed="rId20"/>
          <a:srcRect l="76546" b="9372"/>
          <a:stretch/>
        </p:blipFill>
        <p:spPr>
          <a:xfrm>
            <a:off x="9707287" y="1348994"/>
            <a:ext cx="1998666" cy="2900452"/>
          </a:xfrm>
          <a:prstGeom prst="rect">
            <a:avLst/>
          </a:prstGeom>
        </p:spPr>
      </p:pic>
      <p:cxnSp>
        <p:nvCxnSpPr>
          <p:cNvPr id="35" name="直線箭頭接點 34">
            <a:extLst>
              <a:ext uri="{FF2B5EF4-FFF2-40B4-BE49-F238E27FC236}">
                <a16:creationId xmlns:a16="http://schemas.microsoft.com/office/drawing/2014/main" id="{722511B4-3D9A-A448-A885-4A4B92A53687}"/>
              </a:ext>
            </a:extLst>
          </p:cNvPr>
          <p:cNvCxnSpPr>
            <a:cxnSpLocks/>
          </p:cNvCxnSpPr>
          <p:nvPr/>
        </p:nvCxnSpPr>
        <p:spPr>
          <a:xfrm flipV="1">
            <a:off x="7231875" y="3479470"/>
            <a:ext cx="2475412" cy="906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8C1C2832-771B-844E-87A1-073E04C27436}"/>
              </a:ext>
            </a:extLst>
          </p:cNvPr>
          <p:cNvSpPr txBox="1"/>
          <p:nvPr/>
        </p:nvSpPr>
        <p:spPr>
          <a:xfrm>
            <a:off x="7149833" y="2967335"/>
            <a:ext cx="233910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訓練類神經網路</a:t>
            </a:r>
          </a:p>
        </p:txBody>
      </p:sp>
      <p:sp>
        <p:nvSpPr>
          <p:cNvPr id="40" name="圓角矩形圖說文字 39">
            <a:extLst>
              <a:ext uri="{FF2B5EF4-FFF2-40B4-BE49-F238E27FC236}">
                <a16:creationId xmlns:a16="http://schemas.microsoft.com/office/drawing/2014/main" id="{080FB65D-DAC8-BA4D-977D-46C898B26CD4}"/>
              </a:ext>
            </a:extLst>
          </p:cNvPr>
          <p:cNvSpPr/>
          <p:nvPr/>
        </p:nvSpPr>
        <p:spPr>
          <a:xfrm>
            <a:off x="7093877" y="5124442"/>
            <a:ext cx="2728012" cy="1222981"/>
          </a:xfrm>
          <a:prstGeom prst="wedgeRoundRectCallout">
            <a:avLst>
              <a:gd name="adj1" fmla="val 65639"/>
              <a:gd name="adj2" fmla="val -3645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TW" altLang="en-US" dirty="0">
                <a:solidFill>
                  <a:schemeClr val="tx1"/>
                </a:solidFill>
                <a:latin typeface="Heiti SC Medium" pitchFamily="2" charset="-128"/>
                <a:ea typeface="Heiti SC Medium" pitchFamily="2" charset="-128"/>
              </a:rPr>
              <a:t>嗯～這是狗狗的照片。</a:t>
            </a:r>
            <a:endParaRPr kumimoji="1" lang="en-US" altLang="zh-TW" dirty="0">
              <a:solidFill>
                <a:schemeClr val="tx1"/>
              </a:solidFill>
              <a:latin typeface="Heiti SC Medium" pitchFamily="2" charset="-128"/>
              <a:ea typeface="Heiti SC Medium" pitchFamily="2" charset="-128"/>
            </a:endParaRPr>
          </a:p>
          <a:p>
            <a:r>
              <a:rPr kumimoji="1" lang="zh-TW" altLang="en-US" dirty="0">
                <a:solidFill>
                  <a:schemeClr val="tx1"/>
                </a:solidFill>
                <a:latin typeface="Heiti SC Medium" pitchFamily="2" charset="-128"/>
                <a:ea typeface="Heiti SC Medium" pitchFamily="2" charset="-128"/>
              </a:rPr>
              <a:t>哦～這是貓貓的照片。</a:t>
            </a:r>
            <a:endParaRPr kumimoji="1" lang="en-US" altLang="zh-TW" dirty="0">
              <a:solidFill>
                <a:schemeClr val="tx1"/>
              </a:solidFill>
              <a:latin typeface="Heiti SC Medium" pitchFamily="2" charset="-128"/>
              <a:ea typeface="Heiti SC Medium" pitchFamily="2" charset="-128"/>
            </a:endParaRPr>
          </a:p>
          <a:p>
            <a:r>
              <a:rPr kumimoji="1" lang="en-US" altLang="zh-TW" dirty="0">
                <a:solidFill>
                  <a:schemeClr val="tx1"/>
                </a:solidFill>
                <a:latin typeface="Heiti SC Medium" pitchFamily="2" charset="-128"/>
                <a:ea typeface="Heiti SC Medium" pitchFamily="2" charset="-128"/>
              </a:rPr>
              <a:t>……</a:t>
            </a:r>
            <a:endParaRPr kumimoji="1" lang="zh-TW" altLang="en-US" dirty="0">
              <a:solidFill>
                <a:schemeClr val="tx1"/>
              </a:solidFill>
              <a:latin typeface="Heiti SC Medium" pitchFamily="2" charset="-128"/>
              <a:ea typeface="Heiti SC Medium" pitchFamily="2" charset="-128"/>
            </a:endParaRPr>
          </a:p>
        </p:txBody>
      </p:sp>
    </p:spTree>
    <p:extLst>
      <p:ext uri="{BB962C8B-B14F-4D97-AF65-F5344CB8AC3E}">
        <p14:creationId xmlns:p14="http://schemas.microsoft.com/office/powerpoint/2010/main" val="355300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神經網路是什麼？</a:t>
            </a:r>
          </a:p>
        </p:txBody>
      </p:sp>
      <p:pic>
        <p:nvPicPr>
          <p:cNvPr id="4" name="圖片 3">
            <a:extLst>
              <a:ext uri="{FF2B5EF4-FFF2-40B4-BE49-F238E27FC236}">
                <a16:creationId xmlns:a16="http://schemas.microsoft.com/office/drawing/2014/main" id="{D3E0B625-ACCE-0940-87EF-5FF1D666AD11}"/>
              </a:ext>
            </a:extLst>
          </p:cNvPr>
          <p:cNvPicPr>
            <a:picLocks noChangeAspect="1"/>
          </p:cNvPicPr>
          <p:nvPr/>
        </p:nvPicPr>
        <p:blipFill>
          <a:blip r:embed="rId2"/>
          <a:stretch>
            <a:fillRect/>
          </a:stretch>
        </p:blipFill>
        <p:spPr>
          <a:xfrm>
            <a:off x="8571592" y="3716362"/>
            <a:ext cx="2172606" cy="2172606"/>
          </a:xfrm>
          <a:prstGeom prst="rect">
            <a:avLst/>
          </a:prstGeom>
        </p:spPr>
      </p:pic>
      <p:sp>
        <p:nvSpPr>
          <p:cNvPr id="6" name="文字方塊 5">
            <a:extLst>
              <a:ext uri="{FF2B5EF4-FFF2-40B4-BE49-F238E27FC236}">
                <a16:creationId xmlns:a16="http://schemas.microsoft.com/office/drawing/2014/main" id="{AFD0855F-F732-0348-B5D2-DC4D5E2CD8EA}"/>
              </a:ext>
            </a:extLst>
          </p:cNvPr>
          <p:cNvSpPr txBox="1"/>
          <p:nvPr/>
        </p:nvSpPr>
        <p:spPr>
          <a:xfrm>
            <a:off x="838200" y="1918695"/>
            <a:ext cx="10649069" cy="1569660"/>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神經網路</a:t>
            </a:r>
            <a:r>
              <a:rPr kumimoji="1" lang="zh-TW" altLang="en-US" sz="2400" dirty="0">
                <a:latin typeface="Heiti SC Medium" pitchFamily="2" charset="-128"/>
                <a:ea typeface="Heiti SC Medium" pitchFamily="2" charset="-128"/>
              </a:rPr>
              <a:t>可定義為基於人類大腦的</a:t>
            </a:r>
            <a:r>
              <a:rPr kumimoji="1" lang="zh-TW" altLang="en-US" sz="2400" dirty="0">
                <a:highlight>
                  <a:srgbClr val="FFFF00"/>
                </a:highlight>
                <a:latin typeface="Heiti SC Medium" pitchFamily="2" charset="-128"/>
                <a:ea typeface="Heiti SC Medium" pitchFamily="2" charset="-128"/>
              </a:rPr>
              <a:t>推理模型</a:t>
            </a:r>
            <a:r>
              <a:rPr kumimoji="1" lang="zh-TW" altLang="en-US" sz="2400" dirty="0">
                <a:latin typeface="Heiti SC Medium" pitchFamily="2" charset="-128"/>
                <a:ea typeface="Heiti SC Medium" pitchFamily="2" charset="-128"/>
              </a:rPr>
              <a:t>，</a:t>
            </a:r>
            <a:br>
              <a:rPr kumimoji="1" lang="en-US" altLang="zh-TW" sz="2400" dirty="0">
                <a:latin typeface="Heiti SC Medium" pitchFamily="2" charset="-128"/>
                <a:ea typeface="Heiti SC Medium" pitchFamily="2" charset="-128"/>
              </a:rPr>
            </a:br>
            <a:r>
              <a:rPr kumimoji="1" lang="zh-TW" altLang="en-US" sz="2400" dirty="0">
                <a:latin typeface="Heiti SC Medium" pitchFamily="2" charset="-128"/>
                <a:ea typeface="Heiti SC Medium" pitchFamily="2" charset="-128"/>
              </a:rPr>
              <a:t>我們的大腦由密集且互相連結的神經元組成。</a:t>
            </a:r>
          </a:p>
          <a:p>
            <a:r>
              <a:rPr kumimoji="1" lang="zh-TW" altLang="en-US" sz="2400" dirty="0">
                <a:latin typeface="Heiti SC Medium" pitchFamily="2" charset="-128"/>
                <a:ea typeface="Heiti SC Medium" pitchFamily="2" charset="-128"/>
              </a:rPr>
              <a:t>人類的大腦約莫有</a:t>
            </a:r>
            <a:r>
              <a:rPr kumimoji="1" lang="en-US" altLang="zh-TW" sz="2400" dirty="0">
                <a:highlight>
                  <a:srgbClr val="FFFF00"/>
                </a:highlight>
                <a:latin typeface="Heiti SC Medium" pitchFamily="2" charset="-128"/>
                <a:ea typeface="Heiti SC Medium" pitchFamily="2" charset="-128"/>
              </a:rPr>
              <a:t>100</a:t>
            </a:r>
            <a:r>
              <a:rPr kumimoji="1" lang="zh-TW" altLang="en-US" sz="2400" dirty="0">
                <a:highlight>
                  <a:srgbClr val="FFFF00"/>
                </a:highlight>
                <a:latin typeface="Heiti SC Medium" pitchFamily="2" charset="-128"/>
                <a:ea typeface="Heiti SC Medium" pitchFamily="2" charset="-128"/>
              </a:rPr>
              <a:t>億個神經元</a:t>
            </a:r>
            <a:r>
              <a:rPr kumimoji="1" lang="zh-TW" altLang="en-US" sz="2400" dirty="0">
                <a:latin typeface="Heiti SC Medium" pitchFamily="2" charset="-128"/>
                <a:ea typeface="Heiti SC Medium" pitchFamily="2" charset="-128"/>
              </a:rPr>
              <a:t>，之間連接的突觸有</a:t>
            </a:r>
            <a:r>
              <a:rPr kumimoji="1" lang="en-US" altLang="zh-TW" sz="2400" dirty="0">
                <a:highlight>
                  <a:srgbClr val="FFFF00"/>
                </a:highlight>
                <a:latin typeface="Heiti SC Medium" pitchFamily="2" charset="-128"/>
                <a:ea typeface="Heiti SC Medium" pitchFamily="2" charset="-128"/>
              </a:rPr>
              <a:t>60</a:t>
            </a:r>
            <a:r>
              <a:rPr kumimoji="1" lang="zh-TW" altLang="en-US" sz="2400" dirty="0">
                <a:highlight>
                  <a:srgbClr val="FFFF00"/>
                </a:highlight>
                <a:latin typeface="Heiti SC Medium" pitchFamily="2" charset="-128"/>
                <a:ea typeface="Heiti SC Medium" pitchFamily="2" charset="-128"/>
              </a:rPr>
              <a:t>億個</a:t>
            </a:r>
            <a:r>
              <a:rPr kumimoji="1" lang="zh-TW" altLang="en-US" sz="2400" dirty="0">
                <a:latin typeface="Heiti SC Medium" pitchFamily="2" charset="-128"/>
                <a:ea typeface="Heiti SC Medium" pitchFamily="2" charset="-128"/>
              </a:rPr>
              <a:t>。</a:t>
            </a:r>
          </a:p>
          <a:p>
            <a:r>
              <a:rPr kumimoji="1" lang="zh-TW" altLang="en-US" sz="2400" dirty="0">
                <a:latin typeface="Heiti SC Medium" pitchFamily="2" charset="-128"/>
                <a:ea typeface="Heiti SC Medium" pitchFamily="2" charset="-128"/>
              </a:rPr>
              <a:t>透過同時使用</a:t>
            </a:r>
            <a:r>
              <a:rPr kumimoji="1" lang="zh-TW" altLang="en-US" sz="2400" dirty="0">
                <a:highlight>
                  <a:srgbClr val="FFFF00"/>
                </a:highlight>
                <a:latin typeface="Heiti SC Medium" pitchFamily="2" charset="-128"/>
                <a:ea typeface="Heiti SC Medium" pitchFamily="2" charset="-128"/>
              </a:rPr>
              <a:t>多個神經元</a:t>
            </a:r>
            <a:r>
              <a:rPr kumimoji="1" lang="zh-TW" altLang="en-US" sz="2400" dirty="0">
                <a:latin typeface="Heiti SC Medium" pitchFamily="2" charset="-128"/>
                <a:ea typeface="Heiti SC Medium" pitchFamily="2" charset="-128"/>
              </a:rPr>
              <a:t>，大腦在運作其功能的速度是可以遠遠超過電腦的。</a:t>
            </a:r>
          </a:p>
        </p:txBody>
      </p:sp>
    </p:spTree>
    <p:extLst>
      <p:ext uri="{BB962C8B-B14F-4D97-AF65-F5344CB8AC3E}">
        <p14:creationId xmlns:p14="http://schemas.microsoft.com/office/powerpoint/2010/main" val="3268464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DBBF96-D469-5241-A4D4-89450C07B309}"/>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如何訓練類神經網路？</a:t>
            </a:r>
          </a:p>
        </p:txBody>
      </p:sp>
      <p:pic>
        <p:nvPicPr>
          <p:cNvPr id="5" name="圖片 4">
            <a:extLst>
              <a:ext uri="{FF2B5EF4-FFF2-40B4-BE49-F238E27FC236}">
                <a16:creationId xmlns:a16="http://schemas.microsoft.com/office/drawing/2014/main" id="{900D3487-61F2-E34B-A8A5-938271E37F7C}"/>
              </a:ext>
            </a:extLst>
          </p:cNvPr>
          <p:cNvPicPr>
            <a:picLocks noChangeAspect="1"/>
          </p:cNvPicPr>
          <p:nvPr/>
        </p:nvPicPr>
        <p:blipFill>
          <a:blip r:embed="rId2"/>
          <a:stretch>
            <a:fillRect/>
          </a:stretch>
        </p:blipFill>
        <p:spPr>
          <a:xfrm>
            <a:off x="1754942" y="2665636"/>
            <a:ext cx="859182" cy="1027748"/>
          </a:xfrm>
          <a:prstGeom prst="rect">
            <a:avLst/>
          </a:prstGeom>
        </p:spPr>
      </p:pic>
      <p:pic>
        <p:nvPicPr>
          <p:cNvPr id="7" name="圖片 6">
            <a:extLst>
              <a:ext uri="{FF2B5EF4-FFF2-40B4-BE49-F238E27FC236}">
                <a16:creationId xmlns:a16="http://schemas.microsoft.com/office/drawing/2014/main" id="{2022549E-2E00-2142-AD57-9202FFDB195B}"/>
              </a:ext>
            </a:extLst>
          </p:cNvPr>
          <p:cNvPicPr>
            <a:picLocks noChangeAspect="1"/>
          </p:cNvPicPr>
          <p:nvPr/>
        </p:nvPicPr>
        <p:blipFill>
          <a:blip r:embed="rId3"/>
          <a:stretch>
            <a:fillRect/>
          </a:stretch>
        </p:blipFill>
        <p:spPr>
          <a:xfrm>
            <a:off x="3473010" y="2186558"/>
            <a:ext cx="1027749" cy="1027749"/>
          </a:xfrm>
          <a:prstGeom prst="rect">
            <a:avLst/>
          </a:prstGeom>
        </p:spPr>
      </p:pic>
      <p:pic>
        <p:nvPicPr>
          <p:cNvPr id="9" name="圖片 8">
            <a:extLst>
              <a:ext uri="{FF2B5EF4-FFF2-40B4-BE49-F238E27FC236}">
                <a16:creationId xmlns:a16="http://schemas.microsoft.com/office/drawing/2014/main" id="{94656B72-BB25-5648-BF99-EB10B34D21E8}"/>
              </a:ext>
            </a:extLst>
          </p:cNvPr>
          <p:cNvPicPr>
            <a:picLocks noChangeAspect="1"/>
          </p:cNvPicPr>
          <p:nvPr/>
        </p:nvPicPr>
        <p:blipFill>
          <a:blip r:embed="rId4"/>
          <a:stretch>
            <a:fillRect/>
          </a:stretch>
        </p:blipFill>
        <p:spPr>
          <a:xfrm>
            <a:off x="3386260" y="3143668"/>
            <a:ext cx="924973" cy="962628"/>
          </a:xfrm>
          <a:prstGeom prst="rect">
            <a:avLst/>
          </a:prstGeom>
        </p:spPr>
      </p:pic>
      <p:pic>
        <p:nvPicPr>
          <p:cNvPr id="11" name="圖片 10">
            <a:extLst>
              <a:ext uri="{FF2B5EF4-FFF2-40B4-BE49-F238E27FC236}">
                <a16:creationId xmlns:a16="http://schemas.microsoft.com/office/drawing/2014/main" id="{EBEA0AEF-7371-5044-B2DB-EC917D9FDDAA}"/>
              </a:ext>
            </a:extLst>
          </p:cNvPr>
          <p:cNvPicPr>
            <a:picLocks noChangeAspect="1"/>
          </p:cNvPicPr>
          <p:nvPr/>
        </p:nvPicPr>
        <p:blipFill>
          <a:blip r:embed="rId5"/>
          <a:stretch>
            <a:fillRect/>
          </a:stretch>
        </p:blipFill>
        <p:spPr>
          <a:xfrm>
            <a:off x="483689" y="2936831"/>
            <a:ext cx="1239401" cy="826267"/>
          </a:xfrm>
          <a:prstGeom prst="rect">
            <a:avLst/>
          </a:prstGeom>
        </p:spPr>
      </p:pic>
      <p:pic>
        <p:nvPicPr>
          <p:cNvPr id="13" name="圖片 12">
            <a:extLst>
              <a:ext uri="{FF2B5EF4-FFF2-40B4-BE49-F238E27FC236}">
                <a16:creationId xmlns:a16="http://schemas.microsoft.com/office/drawing/2014/main" id="{3458AC35-2BBC-F04E-BAA8-5E76BCE293B5}"/>
              </a:ext>
            </a:extLst>
          </p:cNvPr>
          <p:cNvPicPr>
            <a:picLocks noChangeAspect="1"/>
          </p:cNvPicPr>
          <p:nvPr/>
        </p:nvPicPr>
        <p:blipFill>
          <a:blip r:embed="rId6"/>
          <a:stretch>
            <a:fillRect/>
          </a:stretch>
        </p:blipFill>
        <p:spPr>
          <a:xfrm>
            <a:off x="577495" y="1948642"/>
            <a:ext cx="1239401" cy="826267"/>
          </a:xfrm>
          <a:prstGeom prst="rect">
            <a:avLst/>
          </a:prstGeom>
        </p:spPr>
      </p:pic>
      <p:pic>
        <p:nvPicPr>
          <p:cNvPr id="15" name="圖片 14">
            <a:extLst>
              <a:ext uri="{FF2B5EF4-FFF2-40B4-BE49-F238E27FC236}">
                <a16:creationId xmlns:a16="http://schemas.microsoft.com/office/drawing/2014/main" id="{4F11CC9E-FEA0-A743-BE4E-532CFB3BE4CC}"/>
              </a:ext>
            </a:extLst>
          </p:cNvPr>
          <p:cNvPicPr>
            <a:picLocks noChangeAspect="1"/>
          </p:cNvPicPr>
          <p:nvPr/>
        </p:nvPicPr>
        <p:blipFill>
          <a:blip r:embed="rId7"/>
          <a:stretch>
            <a:fillRect/>
          </a:stretch>
        </p:blipFill>
        <p:spPr>
          <a:xfrm>
            <a:off x="2719241" y="2775104"/>
            <a:ext cx="929648" cy="863495"/>
          </a:xfrm>
          <a:prstGeom prst="rect">
            <a:avLst/>
          </a:prstGeom>
        </p:spPr>
      </p:pic>
      <p:pic>
        <p:nvPicPr>
          <p:cNvPr id="17" name="圖片 16">
            <a:extLst>
              <a:ext uri="{FF2B5EF4-FFF2-40B4-BE49-F238E27FC236}">
                <a16:creationId xmlns:a16="http://schemas.microsoft.com/office/drawing/2014/main" id="{8BEF8EE6-0BDE-5E4F-9A73-E14BC223EA34}"/>
              </a:ext>
            </a:extLst>
          </p:cNvPr>
          <p:cNvPicPr>
            <a:picLocks noChangeAspect="1"/>
          </p:cNvPicPr>
          <p:nvPr/>
        </p:nvPicPr>
        <p:blipFill>
          <a:blip r:embed="rId8"/>
          <a:stretch>
            <a:fillRect/>
          </a:stretch>
        </p:blipFill>
        <p:spPr>
          <a:xfrm>
            <a:off x="2655538" y="1961285"/>
            <a:ext cx="924974" cy="810779"/>
          </a:xfrm>
          <a:prstGeom prst="rect">
            <a:avLst/>
          </a:prstGeom>
        </p:spPr>
      </p:pic>
      <p:pic>
        <p:nvPicPr>
          <p:cNvPr id="19" name="圖片 18">
            <a:extLst>
              <a:ext uri="{FF2B5EF4-FFF2-40B4-BE49-F238E27FC236}">
                <a16:creationId xmlns:a16="http://schemas.microsoft.com/office/drawing/2014/main" id="{C0166C19-EAB3-EC44-ADFE-ECA103682E33}"/>
              </a:ext>
            </a:extLst>
          </p:cNvPr>
          <p:cNvPicPr>
            <a:picLocks noChangeAspect="1"/>
          </p:cNvPicPr>
          <p:nvPr/>
        </p:nvPicPr>
        <p:blipFill>
          <a:blip r:embed="rId9"/>
          <a:stretch>
            <a:fillRect/>
          </a:stretch>
        </p:blipFill>
        <p:spPr>
          <a:xfrm>
            <a:off x="2132956" y="4613461"/>
            <a:ext cx="988618" cy="1027749"/>
          </a:xfrm>
          <a:prstGeom prst="rect">
            <a:avLst/>
          </a:prstGeom>
        </p:spPr>
      </p:pic>
      <p:pic>
        <p:nvPicPr>
          <p:cNvPr id="21" name="圖片 20">
            <a:extLst>
              <a:ext uri="{FF2B5EF4-FFF2-40B4-BE49-F238E27FC236}">
                <a16:creationId xmlns:a16="http://schemas.microsoft.com/office/drawing/2014/main" id="{172E68FB-7391-8249-9C6E-9EF62710F8F7}"/>
              </a:ext>
            </a:extLst>
          </p:cNvPr>
          <p:cNvPicPr>
            <a:picLocks noChangeAspect="1"/>
          </p:cNvPicPr>
          <p:nvPr/>
        </p:nvPicPr>
        <p:blipFill>
          <a:blip r:embed="rId10"/>
          <a:stretch>
            <a:fillRect/>
          </a:stretch>
        </p:blipFill>
        <p:spPr>
          <a:xfrm>
            <a:off x="466422" y="3743821"/>
            <a:ext cx="1084125" cy="913399"/>
          </a:xfrm>
          <a:prstGeom prst="rect">
            <a:avLst/>
          </a:prstGeom>
        </p:spPr>
      </p:pic>
      <p:pic>
        <p:nvPicPr>
          <p:cNvPr id="23" name="圖片 22">
            <a:extLst>
              <a:ext uri="{FF2B5EF4-FFF2-40B4-BE49-F238E27FC236}">
                <a16:creationId xmlns:a16="http://schemas.microsoft.com/office/drawing/2014/main" id="{0CDEF123-6B60-194C-8D5B-16482A2E6B23}"/>
              </a:ext>
            </a:extLst>
          </p:cNvPr>
          <p:cNvPicPr>
            <a:picLocks noChangeAspect="1"/>
          </p:cNvPicPr>
          <p:nvPr/>
        </p:nvPicPr>
        <p:blipFill>
          <a:blip r:embed="rId11"/>
          <a:stretch>
            <a:fillRect/>
          </a:stretch>
        </p:blipFill>
        <p:spPr>
          <a:xfrm>
            <a:off x="2418724" y="3675114"/>
            <a:ext cx="859184" cy="930839"/>
          </a:xfrm>
          <a:prstGeom prst="rect">
            <a:avLst/>
          </a:prstGeom>
        </p:spPr>
      </p:pic>
      <p:pic>
        <p:nvPicPr>
          <p:cNvPr id="25" name="圖片 24">
            <a:extLst>
              <a:ext uri="{FF2B5EF4-FFF2-40B4-BE49-F238E27FC236}">
                <a16:creationId xmlns:a16="http://schemas.microsoft.com/office/drawing/2014/main" id="{5EC0EE26-3B5C-F84B-B1A3-FCBDCDBDDFF8}"/>
              </a:ext>
            </a:extLst>
          </p:cNvPr>
          <p:cNvPicPr>
            <a:picLocks noChangeAspect="1"/>
          </p:cNvPicPr>
          <p:nvPr/>
        </p:nvPicPr>
        <p:blipFill>
          <a:blip r:embed="rId12"/>
          <a:stretch>
            <a:fillRect/>
          </a:stretch>
        </p:blipFill>
        <p:spPr>
          <a:xfrm>
            <a:off x="1493668" y="4970719"/>
            <a:ext cx="988619" cy="954677"/>
          </a:xfrm>
          <a:prstGeom prst="rect">
            <a:avLst/>
          </a:prstGeom>
        </p:spPr>
      </p:pic>
      <p:pic>
        <p:nvPicPr>
          <p:cNvPr id="27" name="圖片 26">
            <a:extLst>
              <a:ext uri="{FF2B5EF4-FFF2-40B4-BE49-F238E27FC236}">
                <a16:creationId xmlns:a16="http://schemas.microsoft.com/office/drawing/2014/main" id="{E59FE4E1-856B-CC4A-AD7D-6777178DDDFF}"/>
              </a:ext>
            </a:extLst>
          </p:cNvPr>
          <p:cNvPicPr>
            <a:picLocks noChangeAspect="1"/>
          </p:cNvPicPr>
          <p:nvPr/>
        </p:nvPicPr>
        <p:blipFill>
          <a:blip r:embed="rId13"/>
          <a:stretch>
            <a:fillRect/>
          </a:stretch>
        </p:blipFill>
        <p:spPr>
          <a:xfrm>
            <a:off x="763558" y="4657220"/>
            <a:ext cx="980235" cy="896368"/>
          </a:xfrm>
          <a:prstGeom prst="rect">
            <a:avLst/>
          </a:prstGeom>
        </p:spPr>
      </p:pic>
      <p:pic>
        <p:nvPicPr>
          <p:cNvPr id="29" name="圖片 28">
            <a:extLst>
              <a:ext uri="{FF2B5EF4-FFF2-40B4-BE49-F238E27FC236}">
                <a16:creationId xmlns:a16="http://schemas.microsoft.com/office/drawing/2014/main" id="{2C31608D-CC01-E24B-BA31-38B764C83692}"/>
              </a:ext>
            </a:extLst>
          </p:cNvPr>
          <p:cNvPicPr>
            <a:picLocks noChangeAspect="1"/>
          </p:cNvPicPr>
          <p:nvPr/>
        </p:nvPicPr>
        <p:blipFill>
          <a:blip r:embed="rId14"/>
          <a:stretch>
            <a:fillRect/>
          </a:stretch>
        </p:blipFill>
        <p:spPr>
          <a:xfrm>
            <a:off x="1493668" y="3771356"/>
            <a:ext cx="988618" cy="885864"/>
          </a:xfrm>
          <a:prstGeom prst="rect">
            <a:avLst/>
          </a:prstGeom>
        </p:spPr>
      </p:pic>
      <p:pic>
        <p:nvPicPr>
          <p:cNvPr id="31" name="圖片 30">
            <a:extLst>
              <a:ext uri="{FF2B5EF4-FFF2-40B4-BE49-F238E27FC236}">
                <a16:creationId xmlns:a16="http://schemas.microsoft.com/office/drawing/2014/main" id="{B4085A9E-9A3A-A148-A4F5-F57D668A06C2}"/>
              </a:ext>
            </a:extLst>
          </p:cNvPr>
          <p:cNvPicPr>
            <a:picLocks noChangeAspect="1"/>
          </p:cNvPicPr>
          <p:nvPr/>
        </p:nvPicPr>
        <p:blipFill>
          <a:blip r:embed="rId15"/>
          <a:stretch>
            <a:fillRect/>
          </a:stretch>
        </p:blipFill>
        <p:spPr>
          <a:xfrm>
            <a:off x="3260612" y="3848990"/>
            <a:ext cx="999260" cy="1027749"/>
          </a:xfrm>
          <a:prstGeom prst="rect">
            <a:avLst/>
          </a:prstGeom>
        </p:spPr>
      </p:pic>
      <p:pic>
        <p:nvPicPr>
          <p:cNvPr id="33" name="圖片 32">
            <a:extLst>
              <a:ext uri="{FF2B5EF4-FFF2-40B4-BE49-F238E27FC236}">
                <a16:creationId xmlns:a16="http://schemas.microsoft.com/office/drawing/2014/main" id="{8D5762CC-5897-314A-BAA4-81A88DC0CA04}"/>
              </a:ext>
            </a:extLst>
          </p:cNvPr>
          <p:cNvPicPr>
            <a:picLocks noChangeAspect="1"/>
          </p:cNvPicPr>
          <p:nvPr/>
        </p:nvPicPr>
        <p:blipFill>
          <a:blip r:embed="rId16"/>
          <a:stretch>
            <a:fillRect/>
          </a:stretch>
        </p:blipFill>
        <p:spPr>
          <a:xfrm>
            <a:off x="1584142" y="2049046"/>
            <a:ext cx="1239400" cy="852735"/>
          </a:xfrm>
          <a:prstGeom prst="rect">
            <a:avLst/>
          </a:prstGeom>
        </p:spPr>
      </p:pic>
      <p:pic>
        <p:nvPicPr>
          <p:cNvPr id="35" name="圖片 34">
            <a:extLst>
              <a:ext uri="{FF2B5EF4-FFF2-40B4-BE49-F238E27FC236}">
                <a16:creationId xmlns:a16="http://schemas.microsoft.com/office/drawing/2014/main" id="{075DDE70-EA17-474D-BAA4-631AE9261686}"/>
              </a:ext>
            </a:extLst>
          </p:cNvPr>
          <p:cNvPicPr>
            <a:picLocks noChangeAspect="1"/>
          </p:cNvPicPr>
          <p:nvPr/>
        </p:nvPicPr>
        <p:blipFill>
          <a:blip r:embed="rId17"/>
          <a:stretch>
            <a:fillRect/>
          </a:stretch>
        </p:blipFill>
        <p:spPr>
          <a:xfrm>
            <a:off x="3134945" y="4797144"/>
            <a:ext cx="1176288" cy="882216"/>
          </a:xfrm>
          <a:prstGeom prst="rect">
            <a:avLst/>
          </a:prstGeom>
        </p:spPr>
      </p:pic>
      <p:grpSp>
        <p:nvGrpSpPr>
          <p:cNvPr id="41" name="群組 40">
            <a:extLst>
              <a:ext uri="{FF2B5EF4-FFF2-40B4-BE49-F238E27FC236}">
                <a16:creationId xmlns:a16="http://schemas.microsoft.com/office/drawing/2014/main" id="{4E7B0A6B-1168-CA4D-99B8-B363E7321688}"/>
              </a:ext>
            </a:extLst>
          </p:cNvPr>
          <p:cNvGrpSpPr/>
          <p:nvPr/>
        </p:nvGrpSpPr>
        <p:grpSpPr>
          <a:xfrm>
            <a:off x="7307001" y="1671803"/>
            <a:ext cx="4318831" cy="3514394"/>
            <a:chOff x="6305552" y="1586167"/>
            <a:chExt cx="4318831" cy="3514394"/>
          </a:xfrm>
        </p:grpSpPr>
        <p:grpSp>
          <p:nvGrpSpPr>
            <p:cNvPr id="42" name="群組 41">
              <a:extLst>
                <a:ext uri="{FF2B5EF4-FFF2-40B4-BE49-F238E27FC236}">
                  <a16:creationId xmlns:a16="http://schemas.microsoft.com/office/drawing/2014/main" id="{9B80EF5B-E299-494C-A7BD-B2B25B172CDD}"/>
                </a:ext>
              </a:extLst>
            </p:cNvPr>
            <p:cNvGrpSpPr/>
            <p:nvPr/>
          </p:nvGrpSpPr>
          <p:grpSpPr>
            <a:xfrm>
              <a:off x="6305552" y="1586167"/>
              <a:ext cx="4318831" cy="3514394"/>
              <a:chOff x="6789420" y="1601530"/>
              <a:chExt cx="4318831" cy="3514394"/>
            </a:xfrm>
          </p:grpSpPr>
          <p:grpSp>
            <p:nvGrpSpPr>
              <p:cNvPr id="47" name="群組 46">
                <a:extLst>
                  <a:ext uri="{FF2B5EF4-FFF2-40B4-BE49-F238E27FC236}">
                    <a16:creationId xmlns:a16="http://schemas.microsoft.com/office/drawing/2014/main" id="{447C20FA-C28B-FE4C-A5C7-7C1CDB577A60}"/>
                  </a:ext>
                </a:extLst>
              </p:cNvPr>
              <p:cNvGrpSpPr/>
              <p:nvPr/>
            </p:nvGrpSpPr>
            <p:grpSpPr>
              <a:xfrm>
                <a:off x="6789420" y="1601530"/>
                <a:ext cx="1006920" cy="3514394"/>
                <a:chOff x="6789420" y="1601530"/>
                <a:chExt cx="1006920" cy="3514394"/>
              </a:xfrm>
            </p:grpSpPr>
            <p:sp>
              <p:nvSpPr>
                <p:cNvPr id="76" name="橢圓 75">
                  <a:extLst>
                    <a:ext uri="{FF2B5EF4-FFF2-40B4-BE49-F238E27FC236}">
                      <a16:creationId xmlns:a16="http://schemas.microsoft.com/office/drawing/2014/main" id="{2CA5758F-BE05-364B-8602-EE4C1D236EAA}"/>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77" name="直線箭頭接點 76">
                  <a:extLst>
                    <a:ext uri="{FF2B5EF4-FFF2-40B4-BE49-F238E27FC236}">
                      <a16:creationId xmlns:a16="http://schemas.microsoft.com/office/drawing/2014/main" id="{386D1AD0-D223-5B40-B81B-E0AE549990DF}"/>
                    </a:ext>
                  </a:extLst>
                </p:cNvPr>
                <p:cNvCxnSpPr>
                  <a:cxnSpLocks/>
                  <a:endCxn id="76"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橢圓 77">
                  <a:extLst>
                    <a:ext uri="{FF2B5EF4-FFF2-40B4-BE49-F238E27FC236}">
                      <a16:creationId xmlns:a16="http://schemas.microsoft.com/office/drawing/2014/main" id="{58CAC288-F8BD-5B46-9A85-3EE1B4F46A21}"/>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79" name="直線箭頭接點 78">
                  <a:extLst>
                    <a:ext uri="{FF2B5EF4-FFF2-40B4-BE49-F238E27FC236}">
                      <a16:creationId xmlns:a16="http://schemas.microsoft.com/office/drawing/2014/main" id="{365A9694-3249-D848-95CF-C29E8A0CF2C2}"/>
                    </a:ext>
                  </a:extLst>
                </p:cNvPr>
                <p:cNvCxnSpPr>
                  <a:cxnSpLocks/>
                  <a:endCxn id="78"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2CB66853-160F-0D42-A5F3-40ED10D0BE9E}"/>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1" name="直線箭頭接點 80">
                  <a:extLst>
                    <a:ext uri="{FF2B5EF4-FFF2-40B4-BE49-F238E27FC236}">
                      <a16:creationId xmlns:a16="http://schemas.microsoft.com/office/drawing/2014/main" id="{2B140B3B-754D-814B-B5E7-560B96DA992E}"/>
                    </a:ext>
                  </a:extLst>
                </p:cNvPr>
                <p:cNvCxnSpPr>
                  <a:cxnSpLocks/>
                  <a:endCxn id="80"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橢圓 81">
                  <a:extLst>
                    <a:ext uri="{FF2B5EF4-FFF2-40B4-BE49-F238E27FC236}">
                      <a16:creationId xmlns:a16="http://schemas.microsoft.com/office/drawing/2014/main" id="{CC862695-C25B-8F48-9A89-E9C0D40D49D7}"/>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3" name="直線箭頭接點 82">
                  <a:extLst>
                    <a:ext uri="{FF2B5EF4-FFF2-40B4-BE49-F238E27FC236}">
                      <a16:creationId xmlns:a16="http://schemas.microsoft.com/office/drawing/2014/main" id="{3F75DDAE-84FB-1640-B359-C4AE10FA7D78}"/>
                    </a:ext>
                  </a:extLst>
                </p:cNvPr>
                <p:cNvCxnSpPr>
                  <a:cxnSpLocks/>
                  <a:endCxn id="82"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83">
                  <a:extLst>
                    <a:ext uri="{FF2B5EF4-FFF2-40B4-BE49-F238E27FC236}">
                      <a16:creationId xmlns:a16="http://schemas.microsoft.com/office/drawing/2014/main" id="{97ADBBB6-5C7C-E641-AFEA-B1CC156E32F5}"/>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85" name="直線箭頭接點 84">
                  <a:extLst>
                    <a:ext uri="{FF2B5EF4-FFF2-40B4-BE49-F238E27FC236}">
                      <a16:creationId xmlns:a16="http://schemas.microsoft.com/office/drawing/2014/main" id="{E112E4E0-2FB4-E648-87A5-E17BD3E39D2C}"/>
                    </a:ext>
                  </a:extLst>
                </p:cNvPr>
                <p:cNvCxnSpPr>
                  <a:cxnSpLocks/>
                  <a:endCxn id="84"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E71434A4-0675-9842-9961-2E7B7F86410E}"/>
                  </a:ext>
                </a:extLst>
              </p:cNvPr>
              <p:cNvGrpSpPr/>
              <p:nvPr/>
            </p:nvGrpSpPr>
            <p:grpSpPr>
              <a:xfrm>
                <a:off x="8946843" y="2111062"/>
                <a:ext cx="504000" cy="2500862"/>
                <a:chOff x="8946843" y="2111062"/>
                <a:chExt cx="504000" cy="2500862"/>
              </a:xfrm>
            </p:grpSpPr>
            <p:sp>
              <p:nvSpPr>
                <p:cNvPr id="73" name="橢圓 72">
                  <a:extLst>
                    <a:ext uri="{FF2B5EF4-FFF2-40B4-BE49-F238E27FC236}">
                      <a16:creationId xmlns:a16="http://schemas.microsoft.com/office/drawing/2014/main" id="{ED15B51C-C374-A746-A5BB-91A7B4EEA919}"/>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4" name="橢圓 73">
                  <a:extLst>
                    <a:ext uri="{FF2B5EF4-FFF2-40B4-BE49-F238E27FC236}">
                      <a16:creationId xmlns:a16="http://schemas.microsoft.com/office/drawing/2014/main" id="{7AA884D5-B3FA-8D46-9E92-CA09E8F3DFBF}"/>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5" name="橢圓 74">
                  <a:extLst>
                    <a:ext uri="{FF2B5EF4-FFF2-40B4-BE49-F238E27FC236}">
                      <a16:creationId xmlns:a16="http://schemas.microsoft.com/office/drawing/2014/main" id="{0130860A-91BA-9649-9783-AB080760860F}"/>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49" name="直線接點 48">
                <a:extLst>
                  <a:ext uri="{FF2B5EF4-FFF2-40B4-BE49-F238E27FC236}">
                    <a16:creationId xmlns:a16="http://schemas.microsoft.com/office/drawing/2014/main" id="{F6B6007F-18EE-9C48-A1E7-DFBCF7C9728E}"/>
                  </a:ext>
                </a:extLst>
              </p:cNvPr>
              <p:cNvCxnSpPr>
                <a:cxnSpLocks/>
                <a:stCxn id="76" idx="6"/>
                <a:endCxn id="74"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6FDE0A81-1D9C-7146-A060-B18896DB44F5}"/>
                  </a:ext>
                </a:extLst>
              </p:cNvPr>
              <p:cNvCxnSpPr>
                <a:cxnSpLocks/>
                <a:stCxn id="76" idx="6"/>
                <a:endCxn id="73"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9D55AB2-2475-0F46-B29A-F814898DB07A}"/>
                  </a:ext>
                </a:extLst>
              </p:cNvPr>
              <p:cNvCxnSpPr>
                <a:cxnSpLocks/>
                <a:stCxn id="76" idx="6"/>
                <a:endCxn id="75"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D48354F8-C8D2-964A-8E81-539A9A25E62A}"/>
                  </a:ext>
                </a:extLst>
              </p:cNvPr>
              <p:cNvCxnSpPr>
                <a:cxnSpLocks/>
                <a:stCxn id="78" idx="6"/>
                <a:endCxn id="74"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A8FD7709-B2A8-8045-8B56-132DFAAD8F89}"/>
                  </a:ext>
                </a:extLst>
              </p:cNvPr>
              <p:cNvCxnSpPr>
                <a:cxnSpLocks/>
                <a:stCxn id="78" idx="6"/>
                <a:endCxn id="73"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0A183D1D-1AE1-C140-A2D5-77E793B517D6}"/>
                  </a:ext>
                </a:extLst>
              </p:cNvPr>
              <p:cNvCxnSpPr>
                <a:cxnSpLocks/>
                <a:stCxn id="78" idx="6"/>
                <a:endCxn id="75"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52E60A2D-DA9F-F946-9C30-F2CCD41152E2}"/>
                  </a:ext>
                </a:extLst>
              </p:cNvPr>
              <p:cNvCxnSpPr>
                <a:cxnSpLocks/>
                <a:stCxn id="84" idx="6"/>
                <a:endCxn id="74"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5716EFA9-E1CD-FC41-BE4C-E97474958D64}"/>
                  </a:ext>
                </a:extLst>
              </p:cNvPr>
              <p:cNvCxnSpPr>
                <a:cxnSpLocks/>
                <a:stCxn id="84" idx="6"/>
                <a:endCxn id="73"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3B41292E-5086-934A-81B1-195B0FD72C4E}"/>
                  </a:ext>
                </a:extLst>
              </p:cNvPr>
              <p:cNvCxnSpPr>
                <a:cxnSpLocks/>
                <a:stCxn id="84" idx="6"/>
                <a:endCxn id="75"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0F95BD62-35EA-DB43-B7CC-CDDF0D0D4A36}"/>
                  </a:ext>
                </a:extLst>
              </p:cNvPr>
              <p:cNvCxnSpPr>
                <a:cxnSpLocks/>
                <a:stCxn id="82" idx="6"/>
                <a:endCxn id="74"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6079E78E-EE3B-7D46-A661-D89A87961700}"/>
                  </a:ext>
                </a:extLst>
              </p:cNvPr>
              <p:cNvCxnSpPr>
                <a:cxnSpLocks/>
                <a:stCxn id="82" idx="6"/>
                <a:endCxn id="73"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8646FA43-5E72-0349-B568-47D89D3D4780}"/>
                  </a:ext>
                </a:extLst>
              </p:cNvPr>
              <p:cNvCxnSpPr>
                <a:cxnSpLocks/>
                <a:stCxn id="82" idx="6"/>
                <a:endCxn id="75"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82430CEF-703B-B742-AC9A-F851E54AE7AB}"/>
                  </a:ext>
                </a:extLst>
              </p:cNvPr>
              <p:cNvCxnSpPr>
                <a:cxnSpLocks/>
                <a:stCxn id="80" idx="6"/>
                <a:endCxn id="74"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D8D68243-1964-D546-8F5B-9EF2254D07D1}"/>
                  </a:ext>
                </a:extLst>
              </p:cNvPr>
              <p:cNvCxnSpPr>
                <a:cxnSpLocks/>
                <a:stCxn id="80" idx="6"/>
                <a:endCxn id="73"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36C1B0-5C14-BA44-9FF8-C80C56F4649C}"/>
                  </a:ext>
                </a:extLst>
              </p:cNvPr>
              <p:cNvCxnSpPr>
                <a:cxnSpLocks/>
                <a:stCxn id="80" idx="6"/>
                <a:endCxn id="75"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群組 63">
                <a:extLst>
                  <a:ext uri="{FF2B5EF4-FFF2-40B4-BE49-F238E27FC236}">
                    <a16:creationId xmlns:a16="http://schemas.microsoft.com/office/drawing/2014/main" id="{D908AD75-E8D7-D349-8C4B-D641A3787A19}"/>
                  </a:ext>
                </a:extLst>
              </p:cNvPr>
              <p:cNvGrpSpPr/>
              <p:nvPr/>
            </p:nvGrpSpPr>
            <p:grpSpPr>
              <a:xfrm>
                <a:off x="10604251" y="2587042"/>
                <a:ext cx="504000" cy="1512644"/>
                <a:chOff x="10349346" y="2599787"/>
                <a:chExt cx="504000" cy="1512644"/>
              </a:xfrm>
            </p:grpSpPr>
            <p:sp>
              <p:nvSpPr>
                <p:cNvPr id="71" name="橢圓 70">
                  <a:extLst>
                    <a:ext uri="{FF2B5EF4-FFF2-40B4-BE49-F238E27FC236}">
                      <a16:creationId xmlns:a16="http://schemas.microsoft.com/office/drawing/2014/main" id="{AAB63147-CAA7-3249-B5E3-433EDF62376B}"/>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2" name="橢圓 71">
                  <a:extLst>
                    <a:ext uri="{FF2B5EF4-FFF2-40B4-BE49-F238E27FC236}">
                      <a16:creationId xmlns:a16="http://schemas.microsoft.com/office/drawing/2014/main" id="{1699C53A-2ABA-744E-A2A9-A547F5775E85}"/>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65" name="直線接點 64">
                <a:extLst>
                  <a:ext uri="{FF2B5EF4-FFF2-40B4-BE49-F238E27FC236}">
                    <a16:creationId xmlns:a16="http://schemas.microsoft.com/office/drawing/2014/main" id="{1F2E7A12-A065-CB42-8095-636B7E4EABBF}"/>
                  </a:ext>
                </a:extLst>
              </p:cNvPr>
              <p:cNvCxnSpPr>
                <a:cxnSpLocks/>
                <a:stCxn id="74" idx="6"/>
                <a:endCxn id="71"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209837D7-DD33-F342-B357-4793FBFF4E17}"/>
                  </a:ext>
                </a:extLst>
              </p:cNvPr>
              <p:cNvCxnSpPr>
                <a:cxnSpLocks/>
                <a:stCxn id="74" idx="6"/>
                <a:endCxn id="72"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F5A223B1-268F-2B44-BCB2-D2EF730F9AA4}"/>
                  </a:ext>
                </a:extLst>
              </p:cNvPr>
              <p:cNvCxnSpPr>
                <a:cxnSpLocks/>
                <a:stCxn id="73" idx="6"/>
                <a:endCxn id="71"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接點 67">
                <a:extLst>
                  <a:ext uri="{FF2B5EF4-FFF2-40B4-BE49-F238E27FC236}">
                    <a16:creationId xmlns:a16="http://schemas.microsoft.com/office/drawing/2014/main" id="{8F9353A4-0148-0A46-B08F-CFBA75A5720A}"/>
                  </a:ext>
                </a:extLst>
              </p:cNvPr>
              <p:cNvCxnSpPr>
                <a:cxnSpLocks/>
                <a:stCxn id="73" idx="6"/>
                <a:endCxn id="72"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522074EF-22AB-CD4A-850D-A7DDBD6EC0A4}"/>
                  </a:ext>
                </a:extLst>
              </p:cNvPr>
              <p:cNvCxnSpPr>
                <a:cxnSpLocks/>
                <a:stCxn id="75" idx="6"/>
                <a:endCxn id="71"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57FF24B0-FAB3-FB4A-B347-A794F3EDB9AC}"/>
                  </a:ext>
                </a:extLst>
              </p:cNvPr>
              <p:cNvCxnSpPr>
                <a:cxnSpLocks/>
                <a:stCxn id="75" idx="6"/>
                <a:endCxn id="72"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矩形 42">
              <a:extLst>
                <a:ext uri="{FF2B5EF4-FFF2-40B4-BE49-F238E27FC236}">
                  <a16:creationId xmlns:a16="http://schemas.microsoft.com/office/drawing/2014/main" id="{03735789-BB79-4A4C-A5C9-0D3D67DFFF8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44" name="矩形 43">
              <a:extLst>
                <a:ext uri="{FF2B5EF4-FFF2-40B4-BE49-F238E27FC236}">
                  <a16:creationId xmlns:a16="http://schemas.microsoft.com/office/drawing/2014/main" id="{5659EA98-4529-074B-A95A-5A91641A0DCC}"/>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45" name="文字方塊 44">
              <a:extLst>
                <a:ext uri="{FF2B5EF4-FFF2-40B4-BE49-F238E27FC236}">
                  <a16:creationId xmlns:a16="http://schemas.microsoft.com/office/drawing/2014/main" id="{83343AE4-87D8-094D-865C-A75D105BC054}"/>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E0A6FDDD-1138-0A4E-8CB1-6556CBC93243}"/>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90" name="圓角矩形 89">
            <a:extLst>
              <a:ext uri="{FF2B5EF4-FFF2-40B4-BE49-F238E27FC236}">
                <a16:creationId xmlns:a16="http://schemas.microsoft.com/office/drawing/2014/main" id="{11FEEFD1-76E5-B049-8761-81E0906050BE}"/>
              </a:ext>
            </a:extLst>
          </p:cNvPr>
          <p:cNvSpPr/>
          <p:nvPr/>
        </p:nvSpPr>
        <p:spPr>
          <a:xfrm>
            <a:off x="4616035" y="3336659"/>
            <a:ext cx="2386164" cy="51213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91" name="直線箭頭接點 90">
            <a:extLst>
              <a:ext uri="{FF2B5EF4-FFF2-40B4-BE49-F238E27FC236}">
                <a16:creationId xmlns:a16="http://schemas.microsoft.com/office/drawing/2014/main" id="{927FE104-416F-7540-8B15-CF01CF245D77}"/>
              </a:ext>
            </a:extLst>
          </p:cNvPr>
          <p:cNvCxnSpPr>
            <a:cxnSpLocks/>
          </p:cNvCxnSpPr>
          <p:nvPr/>
        </p:nvCxnSpPr>
        <p:spPr>
          <a:xfrm flipV="1">
            <a:off x="4663787" y="3918833"/>
            <a:ext cx="2585443" cy="6661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45E8264D-2A8A-F043-869F-C32292CC6765}"/>
              </a:ext>
            </a:extLst>
          </p:cNvPr>
          <p:cNvSpPr txBox="1"/>
          <p:nvPr/>
        </p:nvSpPr>
        <p:spPr>
          <a:xfrm>
            <a:off x="4643360" y="3361895"/>
            <a:ext cx="2339102"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訓練類神經網路</a:t>
            </a:r>
          </a:p>
        </p:txBody>
      </p:sp>
    </p:spTree>
    <p:extLst>
      <p:ext uri="{BB962C8B-B14F-4D97-AF65-F5344CB8AC3E}">
        <p14:creationId xmlns:p14="http://schemas.microsoft.com/office/powerpoint/2010/main" val="413697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3"/>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4"/>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5"/>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6"/>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7"/>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8"/>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9"/>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10"/>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1"/>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2"/>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2725426"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p>
        </p:txBody>
      </p:sp>
      <p:sp>
        <p:nvSpPr>
          <p:cNvPr id="113" name="文字方塊 112">
            <a:extLst>
              <a:ext uri="{FF2B5EF4-FFF2-40B4-BE49-F238E27FC236}">
                <a16:creationId xmlns:a16="http://schemas.microsoft.com/office/drawing/2014/main" id="{06002ED1-94CC-724C-A518-09E4C2569CF1}"/>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114" name="文字方塊 113">
            <a:extLst>
              <a:ext uri="{FF2B5EF4-FFF2-40B4-BE49-F238E27FC236}">
                <a16:creationId xmlns:a16="http://schemas.microsoft.com/office/drawing/2014/main" id="{2C902890-B588-DB44-87FD-85CBCF48A49D}"/>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115" name="文字方塊 114">
            <a:extLst>
              <a:ext uri="{FF2B5EF4-FFF2-40B4-BE49-F238E27FC236}">
                <a16:creationId xmlns:a16="http://schemas.microsoft.com/office/drawing/2014/main" id="{DA774A5E-F890-3D40-A7C5-FBD063FE05F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117" name="直線箭頭接點 116">
            <a:extLst>
              <a:ext uri="{FF2B5EF4-FFF2-40B4-BE49-F238E27FC236}">
                <a16:creationId xmlns:a16="http://schemas.microsoft.com/office/drawing/2014/main" id="{BBF0FEC1-7FF4-804F-AB16-94CAEE860A4E}"/>
              </a:ext>
            </a:extLst>
          </p:cNvPr>
          <p:cNvCxnSpPr>
            <a:stCxn id="113" idx="3"/>
            <a:endCxn id="114"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箭頭接點 117">
            <a:extLst>
              <a:ext uri="{FF2B5EF4-FFF2-40B4-BE49-F238E27FC236}">
                <a16:creationId xmlns:a16="http://schemas.microsoft.com/office/drawing/2014/main" id="{AF39EAA4-A890-CF4B-A786-C802F800C9B1}"/>
              </a:ext>
            </a:extLst>
          </p:cNvPr>
          <p:cNvCxnSpPr>
            <a:cxnSpLocks/>
            <a:stCxn id="114" idx="3"/>
            <a:endCxn id="115"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38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p:txBody>
      </p:sp>
      <p:sp>
        <p:nvSpPr>
          <p:cNvPr id="77" name="文字方塊 76">
            <a:extLst>
              <a:ext uri="{FF2B5EF4-FFF2-40B4-BE49-F238E27FC236}">
                <a16:creationId xmlns:a16="http://schemas.microsoft.com/office/drawing/2014/main" id="{06B85BAB-9338-8A4C-B08E-FF6CD15D5C19}"/>
              </a:ext>
            </a:extLst>
          </p:cNvPr>
          <p:cNvSpPr txBox="1"/>
          <p:nvPr/>
        </p:nvSpPr>
        <p:spPr>
          <a:xfrm>
            <a:off x="6054901" y="442917"/>
            <a:ext cx="1569660"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8" name="文字方塊 77">
            <a:extLst>
              <a:ext uri="{FF2B5EF4-FFF2-40B4-BE49-F238E27FC236}">
                <a16:creationId xmlns:a16="http://schemas.microsoft.com/office/drawing/2014/main" id="{70FB9F00-DFFA-7048-8748-6CE382750D4C}"/>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80" name="文字方塊 79">
            <a:extLst>
              <a:ext uri="{FF2B5EF4-FFF2-40B4-BE49-F238E27FC236}">
                <a16:creationId xmlns:a16="http://schemas.microsoft.com/office/drawing/2014/main" id="{424175C2-66CC-7144-8617-0A6382C712A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81" name="直線箭頭接點 80">
            <a:extLst>
              <a:ext uri="{FF2B5EF4-FFF2-40B4-BE49-F238E27FC236}">
                <a16:creationId xmlns:a16="http://schemas.microsoft.com/office/drawing/2014/main" id="{10B2FD37-9D10-4C43-8CF0-85AD0C8B471C}"/>
              </a:ext>
            </a:extLst>
          </p:cNvPr>
          <p:cNvCxnSpPr>
            <a:stCxn id="77" idx="3"/>
            <a:endCxn id="78"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箭頭接點 81">
            <a:extLst>
              <a:ext uri="{FF2B5EF4-FFF2-40B4-BE49-F238E27FC236}">
                <a16:creationId xmlns:a16="http://schemas.microsoft.com/office/drawing/2014/main" id="{1669655D-5B90-5B49-A849-DE6346647143}"/>
              </a:ext>
            </a:extLst>
          </p:cNvPr>
          <p:cNvCxnSpPr>
            <a:cxnSpLocks/>
            <a:stCxn id="78" idx="3"/>
            <a:endCxn id="80"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群組 4">
            <a:extLst>
              <a:ext uri="{FF2B5EF4-FFF2-40B4-BE49-F238E27FC236}">
                <a16:creationId xmlns:a16="http://schemas.microsoft.com/office/drawing/2014/main" id="{F0BC9328-D2BC-B747-8259-B1020310ABE4}"/>
              </a:ext>
            </a:extLst>
          </p:cNvPr>
          <p:cNvGrpSpPr/>
          <p:nvPr/>
        </p:nvGrpSpPr>
        <p:grpSpPr>
          <a:xfrm>
            <a:off x="4812850" y="5352153"/>
            <a:ext cx="2247622" cy="928038"/>
            <a:chOff x="4887943" y="5814819"/>
            <a:chExt cx="2247622" cy="928038"/>
          </a:xfrm>
        </p:grpSpPr>
        <p:sp>
          <p:nvSpPr>
            <p:cNvPr id="3" name="圓角矩形 2">
              <a:extLst>
                <a:ext uri="{FF2B5EF4-FFF2-40B4-BE49-F238E27FC236}">
                  <a16:creationId xmlns:a16="http://schemas.microsoft.com/office/drawing/2014/main" id="{12805602-4344-0D4A-9AE7-16903B7AC3AD}"/>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 name="文字方塊 1">
              <a:extLst>
                <a:ext uri="{FF2B5EF4-FFF2-40B4-BE49-F238E27FC236}">
                  <a16:creationId xmlns:a16="http://schemas.microsoft.com/office/drawing/2014/main" id="{4A18E5B8-1D09-FA4F-887E-5789E836DD02}"/>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74294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E09296F1-044E-6740-BD27-BF54A375B22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6EECCA9D-8959-994E-9173-CB21483611F3}"/>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A9EB713F-A92C-BE4A-A163-CE7A3F3262C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B957B776-6090-074A-8263-92398D06B57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3BEE1568-1307-9F49-8F85-014573A44151}"/>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群組 80">
            <a:extLst>
              <a:ext uri="{FF2B5EF4-FFF2-40B4-BE49-F238E27FC236}">
                <a16:creationId xmlns:a16="http://schemas.microsoft.com/office/drawing/2014/main" id="{CEC99259-AA04-D14C-B4E3-104D8E5CFD4D}"/>
              </a:ext>
            </a:extLst>
          </p:cNvPr>
          <p:cNvGrpSpPr/>
          <p:nvPr/>
        </p:nvGrpSpPr>
        <p:grpSpPr>
          <a:xfrm>
            <a:off x="4812850" y="5352153"/>
            <a:ext cx="2247622" cy="928038"/>
            <a:chOff x="4887943" y="5814819"/>
            <a:chExt cx="2247622" cy="928038"/>
          </a:xfrm>
        </p:grpSpPr>
        <p:sp>
          <p:nvSpPr>
            <p:cNvPr id="82" name="圓角矩形 81">
              <a:extLst>
                <a:ext uri="{FF2B5EF4-FFF2-40B4-BE49-F238E27FC236}">
                  <a16:creationId xmlns:a16="http://schemas.microsoft.com/office/drawing/2014/main" id="{7F26D0D2-A287-1540-B927-8FEB4E267BC1}"/>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6" name="文字方塊 85">
              <a:extLst>
                <a:ext uri="{FF2B5EF4-FFF2-40B4-BE49-F238E27FC236}">
                  <a16:creationId xmlns:a16="http://schemas.microsoft.com/office/drawing/2014/main" id="{8CBFE759-B85F-054B-AF2F-C9BDD8D33F5E}"/>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562303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F97C0A3D-A4EB-A140-8657-4A4E8C164073}"/>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EFCA733C-07E7-B64A-99DA-87F9A82D9AC5}"/>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8E550EE4-54B3-6D49-A41A-E6987F264F76}"/>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3D577D61-DB57-AA42-89B5-BAF1F0CE9476}"/>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A2CF3E17-54A1-B243-8B67-7BE2D7151547}"/>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D87423FE-3A37-A44B-9841-96E14CD0519C}"/>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A010BC9E-5720-3740-BD7F-8661881AA09B}"/>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F9A9258B-4BBA-C945-86F4-8F029ACBE364}"/>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2433849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E8E70B80-73C1-8448-B0A3-6F39768BB46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E431141F-B704-3345-91DC-4D52803456BD}"/>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1FCE1E6A-301A-424F-AE25-B4B0FA176CD2}"/>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DFC73ADA-DDF0-0947-AE6A-C55C07F702E8}"/>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ADCD4675-C747-F244-B9DF-19BE0C0E4550}"/>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7ED4F86A-37F4-054F-9A63-64A5748F62A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054F5A3C-3C98-CE4A-9F95-80A987A700B3}"/>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2D4ADB27-6D48-D749-ADC4-72ACF233A669}"/>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072136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B7C86BAD-778A-204A-A9E5-4C94831A0864}"/>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49B7DFD9-11A7-1943-BEA4-8572A039A27C}"/>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70D49300-C8D8-CF4D-BCFB-144901513F90}"/>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6ECAE0E9-1D1F-8849-B545-65627F049E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F1F52A46-43C7-3745-9B4C-BCB5108104E9}"/>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17514BDB-33FB-4E4D-8FEA-7B25961C4CCF}"/>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4A01028A-9F4F-9141-82A4-ABE163FE173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ED30F6A8-D984-1C4A-B0DE-5ACFB7075BBE}"/>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509332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89D23657-F213-F64F-997F-E16B4E2406A6}"/>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5DD9CDB2-02C9-A441-A8C2-CC4360A8A0CD}"/>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0C23414D-0280-D446-AB4D-8963C2FDBD5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51C53EB1-2D39-C340-BFE5-FBC424FD23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92108D65-8028-CA49-B9E7-6657367D6121}"/>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1BA8C0AE-8640-8540-9D68-E64D26B3587A}"/>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3562C543-903A-1B45-99A5-82D4E1F27E3E}"/>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DCDE333C-7A26-5947-9EEC-4DDDEC4A3C87}"/>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80931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51C0A23B-6E5C-3746-86DF-055D5E7865C0}"/>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38C1E61A-041A-FE40-97A3-EEB6D73F40E1}"/>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5EE30D70-3180-B04D-B9F3-F5D951513389}"/>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3F1BBEB2-6FEE-0942-9BFB-FD62A1723FCC}"/>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FC4B6F60-062C-AC49-B8C1-4F32003BEC8C}"/>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88A9D825-71C5-D642-8B29-5697CE096BC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5F292CE6-3660-9648-A24A-83C9309EEEB6}"/>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B7F79539-5DC2-2242-8D26-3D1D4216D3CC}"/>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4203955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0.1</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46DA3BE1-2909-0642-AC80-9D85C4A2A51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D0FBDCC6-432D-6B47-A7B3-1101B80BF738}"/>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37E8369D-974C-DD44-A4D0-9F3A3708F82B}"/>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769B3FD8-65AE-744E-BA22-56271A0002E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DFDD57AA-B08D-5045-8410-3C2DFE0DC578}"/>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5307AF69-C008-2D4C-B21C-3CC56373EF9D}"/>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30A49C48-0051-484A-954F-C7150BC2AE8D}"/>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67211B88-FC7A-8248-BFAB-FEC608AE08C1}"/>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4268556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什麼是類神經網路？</a:t>
            </a:r>
          </a:p>
        </p:txBody>
      </p:sp>
      <p:pic>
        <p:nvPicPr>
          <p:cNvPr id="4" name="圖片 3">
            <a:extLst>
              <a:ext uri="{FF2B5EF4-FFF2-40B4-BE49-F238E27FC236}">
                <a16:creationId xmlns:a16="http://schemas.microsoft.com/office/drawing/2014/main" id="{4F126B86-FC9D-F649-A35B-86077F8DEB28}"/>
              </a:ext>
            </a:extLst>
          </p:cNvPr>
          <p:cNvPicPr>
            <a:picLocks noChangeAspect="1"/>
          </p:cNvPicPr>
          <p:nvPr/>
        </p:nvPicPr>
        <p:blipFill>
          <a:blip r:embed="rId2"/>
          <a:stretch>
            <a:fillRect/>
          </a:stretch>
        </p:blipFill>
        <p:spPr>
          <a:xfrm>
            <a:off x="5892346" y="3613868"/>
            <a:ext cx="5349422" cy="2879007"/>
          </a:xfrm>
          <a:prstGeom prst="rect">
            <a:avLst/>
          </a:prstGeom>
        </p:spPr>
      </p:pic>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10956846" cy="1569660"/>
          </a:xfrm>
          <a:prstGeom prst="rect">
            <a:avLst/>
          </a:prstGeom>
          <a:noFill/>
        </p:spPr>
        <p:txBody>
          <a:bodyPr wrap="none" rtlCol="0">
            <a:spAutoFit/>
          </a:bodyPr>
          <a:lstStyle/>
          <a:p>
            <a:r>
              <a:rPr lang="zh-TW" altLang="en-US" sz="2400" dirty="0">
                <a:highlight>
                  <a:srgbClr val="FFFF00"/>
                </a:highlight>
                <a:latin typeface="Heiti SC Medium" pitchFamily="2" charset="-128"/>
                <a:ea typeface="Heiti SC Medium" pitchFamily="2" charset="-128"/>
              </a:rPr>
              <a:t>類神經網路</a:t>
            </a:r>
            <a:r>
              <a:rPr lang="zh-TW" altLang="en-US" sz="2400" dirty="0">
                <a:latin typeface="Heiti SC Medium" pitchFamily="2" charset="-128"/>
                <a:ea typeface="Heiti SC Medium" pitchFamily="2" charset="-128"/>
              </a:rPr>
              <a:t>，又稱人工神經網路</a:t>
            </a:r>
            <a:r>
              <a:rPr lang="en-US" altLang="zh-TW" sz="2400" dirty="0">
                <a:latin typeface="Heiti SC Medium" pitchFamily="2" charset="-128"/>
                <a:ea typeface="Heiti SC Medium" pitchFamily="2" charset="-128"/>
              </a:rPr>
              <a:t>(</a:t>
            </a:r>
            <a:r>
              <a:rPr lang="en" altLang="zh-TW" sz="2400" dirty="0">
                <a:latin typeface="Heiti SC Medium" pitchFamily="2" charset="-128"/>
                <a:ea typeface="Heiti SC Medium" pitchFamily="2" charset="-128"/>
              </a:rPr>
              <a:t>Artificial neural networks)</a:t>
            </a:r>
            <a:r>
              <a:rPr lang="zh-TW" altLang="en"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類神經元透過連結相連，每個連結都有</a:t>
            </a:r>
            <a:r>
              <a:rPr lang="zh-TW" altLang="en-US" sz="2400" dirty="0">
                <a:highlight>
                  <a:srgbClr val="FFFF00"/>
                </a:highlight>
                <a:latin typeface="Heiti SC Medium" pitchFamily="2" charset="-128"/>
                <a:ea typeface="Heiti SC Medium" pitchFamily="2" charset="-128"/>
              </a:rPr>
              <a:t>「權重」</a:t>
            </a:r>
            <a:r>
              <a:rPr lang="zh-TW" altLang="en-US" sz="2400" dirty="0">
                <a:latin typeface="Heiti SC Medium" pitchFamily="2" charset="-128"/>
                <a:ea typeface="Heiti SC Medium" pitchFamily="2" charset="-128"/>
              </a:rPr>
              <a:t>。</a:t>
            </a:r>
          </a:p>
          <a:p>
            <a:r>
              <a:rPr lang="zh-TW" altLang="en-US" sz="2400" dirty="0">
                <a:latin typeface="Heiti SC Medium" pitchFamily="2" charset="-128"/>
                <a:ea typeface="Heiti SC Medium" pitchFamily="2" charset="-128"/>
              </a:rPr>
              <a:t>權重在類神經網路中表達每個神經元輸入的強度或是每個神經元輸入的重要性。</a:t>
            </a:r>
          </a:p>
          <a:p>
            <a:r>
              <a:rPr lang="zh-TW" altLang="en-US" sz="2400" dirty="0">
                <a:latin typeface="Heiti SC Medium" pitchFamily="2" charset="-128"/>
                <a:ea typeface="Heiti SC Medium" pitchFamily="2" charset="-128"/>
              </a:rPr>
              <a:t>類神經網路就是透過不斷</a:t>
            </a:r>
            <a:r>
              <a:rPr lang="zh-TW" altLang="en-US" sz="2400" dirty="0">
                <a:highlight>
                  <a:srgbClr val="FFFF00"/>
                </a:highlight>
                <a:latin typeface="Heiti SC Medium" pitchFamily="2" charset="-128"/>
                <a:ea typeface="Heiti SC Medium" pitchFamily="2" charset="-128"/>
              </a:rPr>
              <a:t>調整這些權重進行「學習」</a:t>
            </a:r>
            <a:r>
              <a:rPr lang="zh-TW" altLang="en-US" sz="2400" dirty="0">
                <a:latin typeface="Heiti SC Medium" pitchFamily="2" charset="-128"/>
                <a:ea typeface="Heiti SC Medium" pitchFamily="2" charset="-128"/>
              </a:rPr>
              <a:t>。</a:t>
            </a:r>
          </a:p>
        </p:txBody>
      </p:sp>
      <p:sp>
        <p:nvSpPr>
          <p:cNvPr id="3" name="文字方塊 2">
            <a:extLst>
              <a:ext uri="{FF2B5EF4-FFF2-40B4-BE49-F238E27FC236}">
                <a16:creationId xmlns:a16="http://schemas.microsoft.com/office/drawing/2014/main" id="{00F8CE4B-7BEB-B247-BA12-F50AD43674A8}"/>
              </a:ext>
            </a:extLst>
          </p:cNvPr>
          <p:cNvSpPr txBox="1"/>
          <p:nvPr/>
        </p:nvSpPr>
        <p:spPr>
          <a:xfrm>
            <a:off x="6096000" y="4376928"/>
            <a:ext cx="492443" cy="1118255"/>
          </a:xfrm>
          <a:prstGeom prst="rect">
            <a:avLst/>
          </a:prstGeom>
          <a:solidFill>
            <a:schemeClr val="bg1"/>
          </a:solidFill>
        </p:spPr>
        <p:txBody>
          <a:bodyPr vert="eaVert" wrap="none" rtlCol="0">
            <a:spAutoFit/>
          </a:bodyPr>
          <a:lstStyle/>
          <a:p>
            <a:r>
              <a:rPr kumimoji="1" lang="zh-TW" altLang="en-US" sz="2000" dirty="0">
                <a:latin typeface="Heiti SC Medium" pitchFamily="2" charset="-128"/>
                <a:ea typeface="Heiti SC Medium" pitchFamily="2" charset="-128"/>
              </a:rPr>
              <a:t>輸入資料</a:t>
            </a:r>
          </a:p>
        </p:txBody>
      </p:sp>
      <p:sp>
        <p:nvSpPr>
          <p:cNvPr id="7" name="文字方塊 6">
            <a:extLst>
              <a:ext uri="{FF2B5EF4-FFF2-40B4-BE49-F238E27FC236}">
                <a16:creationId xmlns:a16="http://schemas.microsoft.com/office/drawing/2014/main" id="{9E745137-E2A4-604D-89DA-3D3A7D46F6F6}"/>
              </a:ext>
            </a:extLst>
          </p:cNvPr>
          <p:cNvSpPr txBox="1"/>
          <p:nvPr/>
        </p:nvSpPr>
        <p:spPr>
          <a:xfrm>
            <a:off x="10627823" y="4376928"/>
            <a:ext cx="492443" cy="1118255"/>
          </a:xfrm>
          <a:prstGeom prst="rect">
            <a:avLst/>
          </a:prstGeom>
          <a:solidFill>
            <a:schemeClr val="bg1"/>
          </a:solidFill>
        </p:spPr>
        <p:txBody>
          <a:bodyPr vert="eaVert" wrap="none" rtlCol="0">
            <a:spAutoFit/>
          </a:bodyPr>
          <a:lstStyle/>
          <a:p>
            <a:r>
              <a:rPr kumimoji="1" lang="zh-TW" altLang="en-US" sz="2000" dirty="0">
                <a:latin typeface="Heiti SC Medium" pitchFamily="2" charset="-128"/>
                <a:ea typeface="Heiti SC Medium" pitchFamily="2" charset="-128"/>
              </a:rPr>
              <a:t>輸出資料</a:t>
            </a:r>
          </a:p>
        </p:txBody>
      </p:sp>
    </p:spTree>
    <p:extLst>
      <p:ext uri="{BB962C8B-B14F-4D97-AF65-F5344CB8AC3E}">
        <p14:creationId xmlns:p14="http://schemas.microsoft.com/office/powerpoint/2010/main" val="1954277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0.31</a:t>
            </a:r>
          </a:p>
        </p:txBody>
      </p:sp>
      <p:sp>
        <p:nvSpPr>
          <p:cNvPr id="70" name="文字方塊 69">
            <a:extLst>
              <a:ext uri="{FF2B5EF4-FFF2-40B4-BE49-F238E27FC236}">
                <a16:creationId xmlns:a16="http://schemas.microsoft.com/office/drawing/2014/main" id="{093C22C9-BA61-5D47-8C75-D8E9B7D4FAD7}"/>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A180F520-90D2-4346-A38D-9FBB2FAC34CE}"/>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6DD9128C-5524-7540-B1C1-CC849445154C}"/>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97104782-6A51-424E-BB69-0E5F504A345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CA62AA1D-6F1F-E649-8DA3-FF61AF794656}"/>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25CAB52A-54DA-F948-B443-344929F948E6}"/>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2CD77B66-FA97-AD48-92D9-8A6231F0DF26}"/>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B476DE84-7096-5F4C-989E-32AF76313718}"/>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249319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endParaRPr lang="zh-TW" altLang="en-US" dirty="0">
                        <a:solidFill>
                          <a:srgbClr val="00B050"/>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174267"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0.31</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0.33</a:t>
            </a:r>
          </a:p>
        </p:txBody>
      </p:sp>
      <p:sp>
        <p:nvSpPr>
          <p:cNvPr id="70" name="文字方塊 69">
            <a:extLst>
              <a:ext uri="{FF2B5EF4-FFF2-40B4-BE49-F238E27FC236}">
                <a16:creationId xmlns:a16="http://schemas.microsoft.com/office/drawing/2014/main" id="{1EA8E7A5-B2BB-1044-8D9B-8C30063B1B08}"/>
              </a:ext>
            </a:extLst>
          </p:cNvPr>
          <p:cNvSpPr txBox="1"/>
          <p:nvPr/>
        </p:nvSpPr>
        <p:spPr>
          <a:xfrm>
            <a:off x="6054901" y="442917"/>
            <a:ext cx="1569660" cy="646331"/>
          </a:xfrm>
          <a:prstGeom prst="rect">
            <a:avLst/>
          </a:prstGeom>
          <a:solidFill>
            <a:schemeClr val="bg1"/>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1" name="文字方塊 70">
            <a:extLst>
              <a:ext uri="{FF2B5EF4-FFF2-40B4-BE49-F238E27FC236}">
                <a16:creationId xmlns:a16="http://schemas.microsoft.com/office/drawing/2014/main" id="{5CC0FB97-0CDF-154A-B2AA-129AD9A8D727}"/>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3" name="文字方塊 72">
            <a:extLst>
              <a:ext uri="{FF2B5EF4-FFF2-40B4-BE49-F238E27FC236}">
                <a16:creationId xmlns:a16="http://schemas.microsoft.com/office/drawing/2014/main" id="{E4B0B555-7A5D-DB49-A947-73290B7EDBAF}"/>
              </a:ext>
            </a:extLst>
          </p:cNvPr>
          <p:cNvSpPr txBox="1"/>
          <p:nvPr/>
        </p:nvSpPr>
        <p:spPr>
          <a:xfrm>
            <a:off x="9900154" y="437825"/>
            <a:ext cx="1338828"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4" name="直線箭頭接點 73">
            <a:extLst>
              <a:ext uri="{FF2B5EF4-FFF2-40B4-BE49-F238E27FC236}">
                <a16:creationId xmlns:a16="http://schemas.microsoft.com/office/drawing/2014/main" id="{2D60176E-1025-C543-88FD-FD3D7AC5B6D2}"/>
              </a:ext>
            </a:extLst>
          </p:cNvPr>
          <p:cNvCxnSpPr>
            <a:stCxn id="70" idx="3"/>
            <a:endCxn id="71"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箭頭接點 75">
            <a:extLst>
              <a:ext uri="{FF2B5EF4-FFF2-40B4-BE49-F238E27FC236}">
                <a16:creationId xmlns:a16="http://schemas.microsoft.com/office/drawing/2014/main" id="{BCCD6DCA-D508-E240-BBCF-D1EDD099EBD3}"/>
              </a:ext>
            </a:extLst>
          </p:cNvPr>
          <p:cNvCxnSpPr>
            <a:cxnSpLocks/>
            <a:stCxn id="71" idx="3"/>
            <a:endCxn id="73"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群組 76">
            <a:extLst>
              <a:ext uri="{FF2B5EF4-FFF2-40B4-BE49-F238E27FC236}">
                <a16:creationId xmlns:a16="http://schemas.microsoft.com/office/drawing/2014/main" id="{28D8764B-3DEF-AC4D-9F1A-6418239B621E}"/>
              </a:ext>
            </a:extLst>
          </p:cNvPr>
          <p:cNvGrpSpPr/>
          <p:nvPr/>
        </p:nvGrpSpPr>
        <p:grpSpPr>
          <a:xfrm>
            <a:off x="4812850" y="5352153"/>
            <a:ext cx="2247622" cy="928038"/>
            <a:chOff x="4887943" y="5814819"/>
            <a:chExt cx="2247622" cy="928038"/>
          </a:xfrm>
        </p:grpSpPr>
        <p:sp>
          <p:nvSpPr>
            <p:cNvPr id="78" name="圓角矩形 77">
              <a:extLst>
                <a:ext uri="{FF2B5EF4-FFF2-40B4-BE49-F238E27FC236}">
                  <a16:creationId xmlns:a16="http://schemas.microsoft.com/office/drawing/2014/main" id="{2E64A986-2264-0442-A7C3-CF3D3863EA0C}"/>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0" name="文字方塊 79">
              <a:extLst>
                <a:ext uri="{FF2B5EF4-FFF2-40B4-BE49-F238E27FC236}">
                  <a16:creationId xmlns:a16="http://schemas.microsoft.com/office/drawing/2014/main" id="{68A50C59-ED51-6548-9F5A-D7020D59BDA6}"/>
                </a:ext>
              </a:extLst>
            </p:cNvPr>
            <p:cNvSpPr txBox="1"/>
            <p:nvPr/>
          </p:nvSpPr>
          <p:spPr>
            <a:xfrm>
              <a:off x="5111507" y="5955672"/>
              <a:ext cx="1800493"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讀取第一張照片</a:t>
              </a:r>
            </a:p>
          </p:txBody>
        </p:sp>
      </p:grpSp>
    </p:spTree>
    <p:extLst>
      <p:ext uri="{BB962C8B-B14F-4D97-AF65-F5344CB8AC3E}">
        <p14:creationId xmlns:p14="http://schemas.microsoft.com/office/powerpoint/2010/main" val="1012738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extLst>
              <p:ext uri="{D42A27DB-BD31-4B8C-83A1-F6EECF244321}">
                <p14:modId xmlns:p14="http://schemas.microsoft.com/office/powerpoint/2010/main" val="2985673207"/>
              </p:ext>
            </p:extLst>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234866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2311195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278406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355391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4136698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765246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0.6</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758609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894135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pic>
        <p:nvPicPr>
          <p:cNvPr id="5" name="圖片 4">
            <a:extLst>
              <a:ext uri="{FF2B5EF4-FFF2-40B4-BE49-F238E27FC236}">
                <a16:creationId xmlns:a16="http://schemas.microsoft.com/office/drawing/2014/main" id="{C6348A1A-BC54-7A4C-8F44-D84CD873E986}"/>
              </a:ext>
            </a:extLst>
          </p:cNvPr>
          <p:cNvPicPr>
            <a:picLocks noChangeAspect="1"/>
          </p:cNvPicPr>
          <p:nvPr/>
        </p:nvPicPr>
        <p:blipFill>
          <a:blip r:embed="rId2"/>
          <a:stretch>
            <a:fillRect/>
          </a:stretch>
        </p:blipFill>
        <p:spPr>
          <a:xfrm>
            <a:off x="1540817" y="2569027"/>
            <a:ext cx="2579669" cy="1719943"/>
          </a:xfrm>
          <a:prstGeom prst="rect">
            <a:avLst/>
          </a:prstGeom>
        </p:spPr>
      </p:pic>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stCxn id="5" idx="3"/>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狗</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C8F30576-61CC-E243-BCA1-ACC543E8357E}"/>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097880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endParaRPr lang="zh-TW" altLang="en-US" dirty="0">
                <a:highlight>
                  <a:srgbClr val="FFFF00"/>
                </a:highlight>
              </a:endParaRPr>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highlight>
                    <a:srgbClr val="FFFF00"/>
                  </a:highlight>
                  <a:latin typeface="Heiti SC Medium" pitchFamily="2" charset="-128"/>
                  <a:ea typeface="Heiti SC Medium" pitchFamily="2" charset="-128"/>
                </a:rPr>
                <a:t>0.4</a:t>
              </a:r>
              <a:endParaRPr lang="zh-TW" altLang="en-US" dirty="0">
                <a:highlight>
                  <a:srgbClr val="FFFF00"/>
                </a:highlight>
              </a:endParaRPr>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0.30</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0.34</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solidFill>
            <a:srgbClr val="FFFF00"/>
          </a:solid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1651102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4DC5C7F3-CE46-3740-96B1-1E162EFEDE4E}"/>
              </a:ext>
            </a:extLst>
          </p:cNvPr>
          <p:cNvGraphicFramePr>
            <a:graphicFrameLocks noGrp="1"/>
          </p:cNvGraphicFramePr>
          <p:nvPr/>
        </p:nvGraphicFramePr>
        <p:xfrm>
          <a:off x="1" y="-6"/>
          <a:ext cx="4617720" cy="6858006"/>
        </p:xfrm>
        <a:graphic>
          <a:graphicData uri="http://schemas.openxmlformats.org/drawingml/2006/table">
            <a:tbl>
              <a:tblPr firstRow="1" bandRow="1">
                <a:tableStyleId>{5C22544A-7EE6-4342-B048-85BDC9FD1C3A}</a:tableStyleId>
              </a:tblPr>
              <a:tblGrid>
                <a:gridCol w="722376">
                  <a:extLst>
                    <a:ext uri="{9D8B030D-6E8A-4147-A177-3AD203B41FA5}">
                      <a16:colId xmlns:a16="http://schemas.microsoft.com/office/drawing/2014/main" val="2971294336"/>
                    </a:ext>
                  </a:extLst>
                </a:gridCol>
                <a:gridCol w="1298448">
                  <a:extLst>
                    <a:ext uri="{9D8B030D-6E8A-4147-A177-3AD203B41FA5}">
                      <a16:colId xmlns:a16="http://schemas.microsoft.com/office/drawing/2014/main" val="2663384058"/>
                    </a:ext>
                  </a:extLst>
                </a:gridCol>
                <a:gridCol w="1298448">
                  <a:extLst>
                    <a:ext uri="{9D8B030D-6E8A-4147-A177-3AD203B41FA5}">
                      <a16:colId xmlns:a16="http://schemas.microsoft.com/office/drawing/2014/main" val="544785095"/>
                    </a:ext>
                  </a:extLst>
                </a:gridCol>
                <a:gridCol w="1298448">
                  <a:extLst>
                    <a:ext uri="{9D8B030D-6E8A-4147-A177-3AD203B41FA5}">
                      <a16:colId xmlns:a16="http://schemas.microsoft.com/office/drawing/2014/main" val="1632501644"/>
                    </a:ext>
                  </a:extLst>
                </a:gridCol>
              </a:tblGrid>
              <a:tr h="369526">
                <a:tc>
                  <a:txBody>
                    <a:bodyPr/>
                    <a:lstStyle/>
                    <a:p>
                      <a:pPr algn="ctr"/>
                      <a:r>
                        <a:rPr lang="zh-TW" altLang="en-US" dirty="0">
                          <a:solidFill>
                            <a:schemeClr val="tx1"/>
                          </a:solidFill>
                          <a:latin typeface="Heiti SC Medium" pitchFamily="2" charset="-128"/>
                          <a:ea typeface="Heiti SC Medium" pitchFamily="2" charset="-128"/>
                        </a:rPr>
                        <a:t>編號</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圖片</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類別</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讀取</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9164"/>
                  </a:ext>
                </a:extLst>
              </a:tr>
              <a:tr h="648848">
                <a:tc>
                  <a:txBody>
                    <a:bodyPr/>
                    <a:lstStyle/>
                    <a:p>
                      <a:pPr algn="ctr"/>
                      <a:r>
                        <a:rPr lang="en-US" altLang="zh-TW" dirty="0">
                          <a:solidFill>
                            <a:schemeClr val="tx1"/>
                          </a:solidFill>
                          <a:latin typeface="Heiti SC Medium" pitchFamily="2" charset="-128"/>
                          <a:ea typeface="Heiti SC Medium" pitchFamily="2" charset="-128"/>
                        </a:rPr>
                        <a:t>1</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248869"/>
                  </a:ext>
                </a:extLst>
              </a:tr>
              <a:tr h="648848">
                <a:tc>
                  <a:txBody>
                    <a:bodyPr/>
                    <a:lstStyle/>
                    <a:p>
                      <a:pPr algn="ctr"/>
                      <a:r>
                        <a:rPr lang="en-US" altLang="zh-TW" dirty="0">
                          <a:solidFill>
                            <a:schemeClr val="tx1"/>
                          </a:solidFill>
                          <a:latin typeface="Heiti SC Medium" pitchFamily="2" charset="-128"/>
                          <a:ea typeface="Heiti SC Medium" pitchFamily="2" charset="-128"/>
                        </a:rPr>
                        <a:t>2</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rgbClr val="00B050"/>
                          </a:solidFill>
                          <a:latin typeface="Heiti SC Medium" pitchFamily="2" charset="-128"/>
                          <a:ea typeface="Heiti SC Medium" pitchFamily="2" charset="-128"/>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0444525"/>
                  </a:ext>
                </a:extLst>
              </a:tr>
              <a:tr h="648848">
                <a:tc>
                  <a:txBody>
                    <a:bodyPr/>
                    <a:lstStyle/>
                    <a:p>
                      <a:pPr algn="ctr"/>
                      <a:r>
                        <a:rPr lang="en-US" altLang="zh-TW" dirty="0">
                          <a:solidFill>
                            <a:schemeClr val="tx1"/>
                          </a:solidFill>
                          <a:latin typeface="Heiti SC Medium" pitchFamily="2" charset="-128"/>
                          <a:ea typeface="Heiti SC Medium" pitchFamily="2" charset="-128"/>
                        </a:rPr>
                        <a:t>3</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610841"/>
                  </a:ext>
                </a:extLst>
              </a:tr>
              <a:tr h="648848">
                <a:tc>
                  <a:txBody>
                    <a:bodyPr/>
                    <a:lstStyle/>
                    <a:p>
                      <a:pPr algn="ctr"/>
                      <a:r>
                        <a:rPr lang="en-US" altLang="zh-TW" dirty="0">
                          <a:solidFill>
                            <a:schemeClr val="tx1"/>
                          </a:solidFill>
                          <a:latin typeface="Heiti SC Medium" pitchFamily="2" charset="-128"/>
                          <a:ea typeface="Heiti SC Medium" pitchFamily="2" charset="-128"/>
                        </a:rPr>
                        <a:t>4</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7741982"/>
                  </a:ext>
                </a:extLst>
              </a:tr>
              <a:tr h="648848">
                <a:tc>
                  <a:txBody>
                    <a:bodyPr/>
                    <a:lstStyle/>
                    <a:p>
                      <a:pPr algn="ctr"/>
                      <a:r>
                        <a:rPr lang="en-US" altLang="zh-TW" dirty="0">
                          <a:solidFill>
                            <a:schemeClr val="tx1"/>
                          </a:solidFill>
                          <a:latin typeface="Heiti SC Medium" pitchFamily="2" charset="-128"/>
                          <a:ea typeface="Heiti SC Medium" pitchFamily="2" charset="-128"/>
                        </a:rPr>
                        <a:t>5</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貓</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9517586"/>
                  </a:ext>
                </a:extLst>
              </a:tr>
              <a:tr h="648848">
                <a:tc>
                  <a:txBody>
                    <a:bodyPr/>
                    <a:lstStyle/>
                    <a:p>
                      <a:pPr algn="ctr"/>
                      <a:r>
                        <a:rPr lang="en-US" altLang="zh-TW" dirty="0">
                          <a:solidFill>
                            <a:schemeClr val="tx1"/>
                          </a:solidFill>
                          <a:latin typeface="Heiti SC Medium" pitchFamily="2" charset="-128"/>
                          <a:ea typeface="Heiti SC Medium" pitchFamily="2" charset="-128"/>
                        </a:rPr>
                        <a:t>6</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69376"/>
                  </a:ext>
                </a:extLst>
              </a:tr>
              <a:tr h="648848">
                <a:tc>
                  <a:txBody>
                    <a:bodyPr/>
                    <a:lstStyle/>
                    <a:p>
                      <a:pPr algn="ctr"/>
                      <a:r>
                        <a:rPr lang="en-US" altLang="zh-TW" dirty="0">
                          <a:solidFill>
                            <a:schemeClr val="tx1"/>
                          </a:solidFill>
                          <a:latin typeface="Heiti SC Medium" pitchFamily="2" charset="-128"/>
                          <a:ea typeface="Heiti SC Medium" pitchFamily="2" charset="-128"/>
                        </a:rPr>
                        <a:t>7</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78164"/>
                  </a:ext>
                </a:extLst>
              </a:tr>
              <a:tr h="648848">
                <a:tc>
                  <a:txBody>
                    <a:bodyPr/>
                    <a:lstStyle/>
                    <a:p>
                      <a:pPr algn="ctr"/>
                      <a:r>
                        <a:rPr lang="en-US" altLang="zh-TW" dirty="0">
                          <a:solidFill>
                            <a:schemeClr val="tx1"/>
                          </a:solidFill>
                          <a:latin typeface="Heiti SC Medium" pitchFamily="2" charset="-128"/>
                          <a:ea typeface="Heiti SC Medium" pitchFamily="2" charset="-128"/>
                        </a:rPr>
                        <a:t>8</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3731292"/>
                  </a:ext>
                </a:extLst>
              </a:tr>
              <a:tr h="648848">
                <a:tc>
                  <a:txBody>
                    <a:bodyPr/>
                    <a:lstStyle/>
                    <a:p>
                      <a:pPr algn="ctr"/>
                      <a:r>
                        <a:rPr lang="en-US" altLang="zh-TW" dirty="0">
                          <a:solidFill>
                            <a:schemeClr val="tx1"/>
                          </a:solidFill>
                          <a:latin typeface="Heiti SC Medium" pitchFamily="2" charset="-128"/>
                          <a:ea typeface="Heiti SC Medium" pitchFamily="2" charset="-128"/>
                        </a:rPr>
                        <a:t>9</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112368"/>
                  </a:ext>
                </a:extLst>
              </a:tr>
              <a:tr h="648848">
                <a:tc>
                  <a:txBody>
                    <a:bodyPr/>
                    <a:lstStyle/>
                    <a:p>
                      <a:pPr algn="ctr"/>
                      <a:r>
                        <a:rPr lang="en-US" altLang="zh-TW" dirty="0">
                          <a:solidFill>
                            <a:schemeClr val="tx1"/>
                          </a:solidFill>
                          <a:latin typeface="Heiti SC Medium" pitchFamily="2" charset="-128"/>
                          <a:ea typeface="Heiti SC Medium" pitchFamily="2" charset="-128"/>
                        </a:rPr>
                        <a:t>10</a:t>
                      </a: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marR="0" lvl="0" indent="0" algn="ctr" defTabSz="914328" rtl="0" eaLnBrk="1" fontAlgn="auto" latinLnBrk="0" hangingPunct="1">
                        <a:lnSpc>
                          <a:spcPct val="100000"/>
                        </a:lnSpc>
                        <a:spcBef>
                          <a:spcPts val="0"/>
                        </a:spcBef>
                        <a:spcAft>
                          <a:spcPts val="0"/>
                        </a:spcAft>
                        <a:buClrTx/>
                        <a:buSzTx/>
                        <a:buFontTx/>
                        <a:buNone/>
                        <a:tabLst/>
                        <a:defRPr/>
                      </a:pPr>
                      <a:r>
                        <a:rPr lang="zh-TW" altLang="en-US" dirty="0">
                          <a:solidFill>
                            <a:schemeClr val="tx1"/>
                          </a:solidFill>
                          <a:latin typeface="Heiti SC Medium" pitchFamily="2" charset="-128"/>
                          <a:ea typeface="Heiti SC Medium" pitchFamily="2" charset="-128"/>
                        </a:rPr>
                        <a:t>狗</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TW" altLang="en-US" dirty="0">
                        <a:solidFill>
                          <a:schemeClr val="tx1"/>
                        </a:solidFill>
                        <a:latin typeface="Heiti SC Medium" pitchFamily="2" charset="-128"/>
                        <a:ea typeface="Heiti SC Medium" pitchFamily="2" charset="-128"/>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389778"/>
                  </a:ext>
                </a:extLst>
              </a:tr>
            </a:tbl>
          </a:graphicData>
        </a:graphic>
      </p:graphicFrame>
      <p:pic>
        <p:nvPicPr>
          <p:cNvPr id="6" name="圖片 5">
            <a:extLst>
              <a:ext uri="{FF2B5EF4-FFF2-40B4-BE49-F238E27FC236}">
                <a16:creationId xmlns:a16="http://schemas.microsoft.com/office/drawing/2014/main" id="{716F9261-435B-7742-A465-8A16EAD71998}"/>
              </a:ext>
            </a:extLst>
          </p:cNvPr>
          <p:cNvPicPr>
            <a:picLocks noChangeAspect="1"/>
          </p:cNvPicPr>
          <p:nvPr/>
        </p:nvPicPr>
        <p:blipFill>
          <a:blip r:embed="rId2"/>
          <a:stretch>
            <a:fillRect/>
          </a:stretch>
        </p:blipFill>
        <p:spPr>
          <a:xfrm>
            <a:off x="1011462" y="418308"/>
            <a:ext cx="786551" cy="541165"/>
          </a:xfrm>
          <a:prstGeom prst="rect">
            <a:avLst/>
          </a:prstGeom>
        </p:spPr>
      </p:pic>
      <p:pic>
        <p:nvPicPr>
          <p:cNvPr id="7" name="圖片 6">
            <a:extLst>
              <a:ext uri="{FF2B5EF4-FFF2-40B4-BE49-F238E27FC236}">
                <a16:creationId xmlns:a16="http://schemas.microsoft.com/office/drawing/2014/main" id="{2BF1E495-7931-1B47-8E28-85D35B7FB2CA}"/>
              </a:ext>
            </a:extLst>
          </p:cNvPr>
          <p:cNvPicPr>
            <a:picLocks noChangeAspect="1"/>
          </p:cNvPicPr>
          <p:nvPr/>
        </p:nvPicPr>
        <p:blipFill>
          <a:blip r:embed="rId3"/>
          <a:stretch>
            <a:fillRect/>
          </a:stretch>
        </p:blipFill>
        <p:spPr>
          <a:xfrm>
            <a:off x="1175729" y="2344480"/>
            <a:ext cx="452406" cy="541165"/>
          </a:xfrm>
          <a:prstGeom prst="rect">
            <a:avLst/>
          </a:prstGeom>
        </p:spPr>
      </p:pic>
      <p:pic>
        <p:nvPicPr>
          <p:cNvPr id="8" name="圖片 7">
            <a:extLst>
              <a:ext uri="{FF2B5EF4-FFF2-40B4-BE49-F238E27FC236}">
                <a16:creationId xmlns:a16="http://schemas.microsoft.com/office/drawing/2014/main" id="{61931C5F-59CE-6A4E-B6CC-E3375093E526}"/>
              </a:ext>
            </a:extLst>
          </p:cNvPr>
          <p:cNvPicPr>
            <a:picLocks noChangeAspect="1"/>
          </p:cNvPicPr>
          <p:nvPr/>
        </p:nvPicPr>
        <p:blipFill>
          <a:blip r:embed="rId4"/>
          <a:stretch>
            <a:fillRect/>
          </a:stretch>
        </p:blipFill>
        <p:spPr>
          <a:xfrm>
            <a:off x="1134152" y="1060365"/>
            <a:ext cx="541165" cy="541165"/>
          </a:xfrm>
          <a:prstGeom prst="rect">
            <a:avLst/>
          </a:prstGeom>
        </p:spPr>
      </p:pic>
      <p:pic>
        <p:nvPicPr>
          <p:cNvPr id="9" name="圖片 8">
            <a:extLst>
              <a:ext uri="{FF2B5EF4-FFF2-40B4-BE49-F238E27FC236}">
                <a16:creationId xmlns:a16="http://schemas.microsoft.com/office/drawing/2014/main" id="{E0B3998E-8BE7-3A43-9F02-1D394B6C5496}"/>
              </a:ext>
            </a:extLst>
          </p:cNvPr>
          <p:cNvPicPr>
            <a:picLocks noChangeAspect="1"/>
          </p:cNvPicPr>
          <p:nvPr/>
        </p:nvPicPr>
        <p:blipFill>
          <a:blip r:embed="rId5"/>
          <a:stretch>
            <a:fillRect/>
          </a:stretch>
        </p:blipFill>
        <p:spPr>
          <a:xfrm>
            <a:off x="998862" y="1702423"/>
            <a:ext cx="811747" cy="541165"/>
          </a:xfrm>
          <a:prstGeom prst="rect">
            <a:avLst/>
          </a:prstGeom>
        </p:spPr>
      </p:pic>
      <p:pic>
        <p:nvPicPr>
          <p:cNvPr id="10" name="圖片 9">
            <a:extLst>
              <a:ext uri="{FF2B5EF4-FFF2-40B4-BE49-F238E27FC236}">
                <a16:creationId xmlns:a16="http://schemas.microsoft.com/office/drawing/2014/main" id="{6A38969D-7962-8145-AE9C-AE4F9B679A27}"/>
              </a:ext>
            </a:extLst>
          </p:cNvPr>
          <p:cNvPicPr>
            <a:picLocks noChangeAspect="1"/>
          </p:cNvPicPr>
          <p:nvPr/>
        </p:nvPicPr>
        <p:blipFill>
          <a:blip r:embed="rId6"/>
          <a:stretch>
            <a:fillRect/>
          </a:stretch>
        </p:blipFill>
        <p:spPr>
          <a:xfrm>
            <a:off x="996058" y="3024135"/>
            <a:ext cx="811747" cy="541165"/>
          </a:xfrm>
          <a:prstGeom prst="rect">
            <a:avLst/>
          </a:prstGeom>
        </p:spPr>
      </p:pic>
      <p:pic>
        <p:nvPicPr>
          <p:cNvPr id="11" name="圖片 10">
            <a:extLst>
              <a:ext uri="{FF2B5EF4-FFF2-40B4-BE49-F238E27FC236}">
                <a16:creationId xmlns:a16="http://schemas.microsoft.com/office/drawing/2014/main" id="{0B5550B8-519E-4C4A-84FC-B5656EBD8FB5}"/>
              </a:ext>
            </a:extLst>
          </p:cNvPr>
          <p:cNvPicPr>
            <a:picLocks noChangeAspect="1"/>
          </p:cNvPicPr>
          <p:nvPr/>
        </p:nvPicPr>
        <p:blipFill>
          <a:blip r:embed="rId7"/>
          <a:stretch>
            <a:fillRect/>
          </a:stretch>
        </p:blipFill>
        <p:spPr>
          <a:xfrm>
            <a:off x="1076460" y="4322759"/>
            <a:ext cx="721553" cy="541165"/>
          </a:xfrm>
          <a:prstGeom prst="rect">
            <a:avLst/>
          </a:prstGeom>
        </p:spPr>
      </p:pic>
      <p:pic>
        <p:nvPicPr>
          <p:cNvPr id="12" name="圖片 11">
            <a:extLst>
              <a:ext uri="{FF2B5EF4-FFF2-40B4-BE49-F238E27FC236}">
                <a16:creationId xmlns:a16="http://schemas.microsoft.com/office/drawing/2014/main" id="{C68CF938-7A44-B44B-AF29-B08889D615DF}"/>
              </a:ext>
            </a:extLst>
          </p:cNvPr>
          <p:cNvPicPr>
            <a:picLocks noChangeAspect="1"/>
          </p:cNvPicPr>
          <p:nvPr/>
        </p:nvPicPr>
        <p:blipFill>
          <a:blip r:embed="rId8"/>
          <a:stretch>
            <a:fillRect/>
          </a:stretch>
        </p:blipFill>
        <p:spPr>
          <a:xfrm>
            <a:off x="1134152" y="3673447"/>
            <a:ext cx="520560" cy="541165"/>
          </a:xfrm>
          <a:prstGeom prst="rect">
            <a:avLst/>
          </a:prstGeom>
        </p:spPr>
      </p:pic>
      <p:pic>
        <p:nvPicPr>
          <p:cNvPr id="13" name="圖片 12">
            <a:extLst>
              <a:ext uri="{FF2B5EF4-FFF2-40B4-BE49-F238E27FC236}">
                <a16:creationId xmlns:a16="http://schemas.microsoft.com/office/drawing/2014/main" id="{F75C5F2E-368C-E746-B0E2-B1F91D47145C}"/>
              </a:ext>
            </a:extLst>
          </p:cNvPr>
          <p:cNvPicPr>
            <a:picLocks noChangeAspect="1"/>
          </p:cNvPicPr>
          <p:nvPr/>
        </p:nvPicPr>
        <p:blipFill>
          <a:blip r:embed="rId9"/>
          <a:stretch>
            <a:fillRect/>
          </a:stretch>
        </p:blipFill>
        <p:spPr>
          <a:xfrm>
            <a:off x="1073274" y="6278838"/>
            <a:ext cx="642315" cy="541164"/>
          </a:xfrm>
          <a:prstGeom prst="rect">
            <a:avLst/>
          </a:prstGeom>
        </p:spPr>
      </p:pic>
      <p:pic>
        <p:nvPicPr>
          <p:cNvPr id="14" name="圖片 13">
            <a:extLst>
              <a:ext uri="{FF2B5EF4-FFF2-40B4-BE49-F238E27FC236}">
                <a16:creationId xmlns:a16="http://schemas.microsoft.com/office/drawing/2014/main" id="{44173D8F-174A-AC40-A757-40A0EB619269}"/>
              </a:ext>
            </a:extLst>
          </p:cNvPr>
          <p:cNvPicPr>
            <a:picLocks noChangeAspect="1"/>
          </p:cNvPicPr>
          <p:nvPr/>
        </p:nvPicPr>
        <p:blipFill>
          <a:blip r:embed="rId10"/>
          <a:stretch>
            <a:fillRect/>
          </a:stretch>
        </p:blipFill>
        <p:spPr>
          <a:xfrm>
            <a:off x="1152177" y="5621383"/>
            <a:ext cx="499506" cy="541164"/>
          </a:xfrm>
          <a:prstGeom prst="rect">
            <a:avLst/>
          </a:prstGeom>
        </p:spPr>
      </p:pic>
      <p:pic>
        <p:nvPicPr>
          <p:cNvPr id="15" name="圖片 14">
            <a:extLst>
              <a:ext uri="{FF2B5EF4-FFF2-40B4-BE49-F238E27FC236}">
                <a16:creationId xmlns:a16="http://schemas.microsoft.com/office/drawing/2014/main" id="{F38E994E-D39C-3746-AAE5-8A326A9AA270}"/>
              </a:ext>
            </a:extLst>
          </p:cNvPr>
          <p:cNvPicPr>
            <a:picLocks noChangeAspect="1"/>
          </p:cNvPicPr>
          <p:nvPr/>
        </p:nvPicPr>
        <p:blipFill>
          <a:blip r:embed="rId11"/>
          <a:stretch>
            <a:fillRect/>
          </a:stretch>
        </p:blipFill>
        <p:spPr>
          <a:xfrm>
            <a:off x="1121728" y="4963927"/>
            <a:ext cx="560405" cy="541165"/>
          </a:xfrm>
          <a:prstGeom prst="rect">
            <a:avLst/>
          </a:prstGeom>
        </p:spPr>
      </p:pic>
      <p:cxnSp>
        <p:nvCxnSpPr>
          <p:cNvPr id="16" name="直線箭頭接點 15">
            <a:extLst>
              <a:ext uri="{FF2B5EF4-FFF2-40B4-BE49-F238E27FC236}">
                <a16:creationId xmlns:a16="http://schemas.microsoft.com/office/drawing/2014/main" id="{AEF9422F-595B-8F48-9F5B-AC8CA25921DD}"/>
              </a:ext>
            </a:extLst>
          </p:cNvPr>
          <p:cNvCxnSpPr>
            <a:cxnSpLocks/>
          </p:cNvCxnSpPr>
          <p:nvPr/>
        </p:nvCxnSpPr>
        <p:spPr>
          <a:xfrm>
            <a:off x="4624743" y="3343364"/>
            <a:ext cx="144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BC6CDDE8-F024-0243-8746-B3215388BDB3}"/>
              </a:ext>
            </a:extLst>
          </p:cNvPr>
          <p:cNvSpPr txBox="1"/>
          <p:nvPr/>
        </p:nvSpPr>
        <p:spPr>
          <a:xfrm>
            <a:off x="4672926" y="2676779"/>
            <a:ext cx="1338828" cy="646331"/>
          </a:xfrm>
          <a:prstGeom prst="rect">
            <a:avLst/>
          </a:prstGeom>
          <a:noFill/>
        </p:spPr>
        <p:txBody>
          <a:bodyPr wrap="none" rtlCol="0">
            <a:spAutoFit/>
          </a:bodyPr>
          <a:lstStyle/>
          <a:p>
            <a:pPr algn="ctr"/>
            <a:r>
              <a:rPr kumimoji="1" lang="zh-TW" altLang="en-US" dirty="0">
                <a:latin typeface="Heiti SC Medium" pitchFamily="2" charset="-128"/>
                <a:ea typeface="Heiti SC Medium" pitchFamily="2" charset="-128"/>
              </a:rPr>
              <a:t>訓練</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類神經網路</a:t>
            </a:r>
          </a:p>
        </p:txBody>
      </p:sp>
      <p:grpSp>
        <p:nvGrpSpPr>
          <p:cNvPr id="122" name="群組 121">
            <a:extLst>
              <a:ext uri="{FF2B5EF4-FFF2-40B4-BE49-F238E27FC236}">
                <a16:creationId xmlns:a16="http://schemas.microsoft.com/office/drawing/2014/main" id="{A7DD3CCC-6900-5347-8A58-7118F11D25A8}"/>
              </a:ext>
            </a:extLst>
          </p:cNvPr>
          <p:cNvGrpSpPr/>
          <p:nvPr/>
        </p:nvGrpSpPr>
        <p:grpSpPr>
          <a:xfrm>
            <a:off x="6305552" y="1586167"/>
            <a:ext cx="4318831" cy="3514394"/>
            <a:chOff x="6305552" y="1586167"/>
            <a:chExt cx="4318831" cy="3514394"/>
          </a:xfrm>
        </p:grpSpPr>
        <p:grpSp>
          <p:nvGrpSpPr>
            <p:cNvPr id="106" name="群組 105">
              <a:extLst>
                <a:ext uri="{FF2B5EF4-FFF2-40B4-BE49-F238E27FC236}">
                  <a16:creationId xmlns:a16="http://schemas.microsoft.com/office/drawing/2014/main" id="{550EC006-62BA-C646-B13B-0099820AD928}"/>
                </a:ext>
              </a:extLst>
            </p:cNvPr>
            <p:cNvGrpSpPr/>
            <p:nvPr/>
          </p:nvGrpSpPr>
          <p:grpSpPr>
            <a:xfrm>
              <a:off x="6305552" y="1586167"/>
              <a:ext cx="4318831" cy="3514394"/>
              <a:chOff x="6789420" y="1601530"/>
              <a:chExt cx="4318831" cy="3514394"/>
            </a:xfrm>
          </p:grpSpPr>
          <p:grpSp>
            <p:nvGrpSpPr>
              <p:cNvPr id="103" name="群組 102">
                <a:extLst>
                  <a:ext uri="{FF2B5EF4-FFF2-40B4-BE49-F238E27FC236}">
                    <a16:creationId xmlns:a16="http://schemas.microsoft.com/office/drawing/2014/main" id="{AE96E062-B265-C24D-9127-39E746D62C1E}"/>
                  </a:ext>
                </a:extLst>
              </p:cNvPr>
              <p:cNvGrpSpPr/>
              <p:nvPr/>
            </p:nvGrpSpPr>
            <p:grpSpPr>
              <a:xfrm>
                <a:off x="6789420" y="1601530"/>
                <a:ext cx="1006920" cy="3514394"/>
                <a:chOff x="6789420" y="1601530"/>
                <a:chExt cx="1006920" cy="3514394"/>
              </a:xfrm>
            </p:grpSpPr>
            <p:sp>
              <p:nvSpPr>
                <p:cNvPr id="19" name="橢圓 18">
                  <a:extLst>
                    <a:ext uri="{FF2B5EF4-FFF2-40B4-BE49-F238E27FC236}">
                      <a16:creationId xmlns:a16="http://schemas.microsoft.com/office/drawing/2014/main" id="{0B093D93-3566-B940-9932-C1C264036E7F}"/>
                    </a:ext>
                  </a:extLst>
                </p:cNvPr>
                <p:cNvSpPr>
                  <a:spLocks noChangeAspect="1"/>
                </p:cNvSpPr>
                <p:nvPr/>
              </p:nvSpPr>
              <p:spPr>
                <a:xfrm>
                  <a:off x="7292340" y="1601530"/>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1" name="直線箭頭接點 20">
                  <a:extLst>
                    <a:ext uri="{FF2B5EF4-FFF2-40B4-BE49-F238E27FC236}">
                      <a16:creationId xmlns:a16="http://schemas.microsoft.com/office/drawing/2014/main" id="{F8C3A566-25BC-BB4B-A84D-EC1FC9343443}"/>
                    </a:ext>
                  </a:extLst>
                </p:cNvPr>
                <p:cNvCxnSpPr>
                  <a:cxnSpLocks/>
                  <a:endCxn id="19" idx="2"/>
                </p:cNvCxnSpPr>
                <p:nvPr/>
              </p:nvCxnSpPr>
              <p:spPr>
                <a:xfrm>
                  <a:off x="6789420" y="1853530"/>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1E745372-B3ED-AB4B-945F-B3EE5D3A27EA}"/>
                    </a:ext>
                  </a:extLst>
                </p:cNvPr>
                <p:cNvSpPr>
                  <a:spLocks noChangeAspect="1"/>
                </p:cNvSpPr>
                <p:nvPr/>
              </p:nvSpPr>
              <p:spPr>
                <a:xfrm>
                  <a:off x="7292340" y="23544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4" name="直線箭頭接點 23">
                  <a:extLst>
                    <a:ext uri="{FF2B5EF4-FFF2-40B4-BE49-F238E27FC236}">
                      <a16:creationId xmlns:a16="http://schemas.microsoft.com/office/drawing/2014/main" id="{279299E1-CC6A-EA4E-8A17-22E93C01F89E}"/>
                    </a:ext>
                  </a:extLst>
                </p:cNvPr>
                <p:cNvCxnSpPr>
                  <a:cxnSpLocks/>
                  <a:endCxn id="23" idx="2"/>
                </p:cNvCxnSpPr>
                <p:nvPr/>
              </p:nvCxnSpPr>
              <p:spPr>
                <a:xfrm>
                  <a:off x="6789420" y="2606497"/>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880526C2-DA78-9B40-94FA-0CE9A8C2D8FC}"/>
                    </a:ext>
                  </a:extLst>
                </p:cNvPr>
                <p:cNvSpPr>
                  <a:spLocks noChangeAspect="1"/>
                </p:cNvSpPr>
                <p:nvPr/>
              </p:nvSpPr>
              <p:spPr>
                <a:xfrm>
                  <a:off x="7292340" y="4611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4D6B91DD-9091-984B-85D9-2695127F5746}"/>
                    </a:ext>
                  </a:extLst>
                </p:cNvPr>
                <p:cNvCxnSpPr>
                  <a:cxnSpLocks/>
                  <a:endCxn id="25" idx="2"/>
                </p:cNvCxnSpPr>
                <p:nvPr/>
              </p:nvCxnSpPr>
              <p:spPr>
                <a:xfrm>
                  <a:off x="6789420" y="486392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D3C1DE10-2044-FB49-B1A1-94E551BF686C}"/>
                    </a:ext>
                  </a:extLst>
                </p:cNvPr>
                <p:cNvSpPr>
                  <a:spLocks noChangeAspect="1"/>
                </p:cNvSpPr>
                <p:nvPr/>
              </p:nvSpPr>
              <p:spPr>
                <a:xfrm>
                  <a:off x="7292340" y="3860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8" name="直線箭頭接點 27">
                  <a:extLst>
                    <a:ext uri="{FF2B5EF4-FFF2-40B4-BE49-F238E27FC236}">
                      <a16:creationId xmlns:a16="http://schemas.microsoft.com/office/drawing/2014/main" id="{BCD6B8A7-B726-4D49-B788-36FBB15D2B56}"/>
                    </a:ext>
                  </a:extLst>
                </p:cNvPr>
                <p:cNvCxnSpPr>
                  <a:cxnSpLocks/>
                  <a:endCxn id="27" idx="2"/>
                </p:cNvCxnSpPr>
                <p:nvPr/>
              </p:nvCxnSpPr>
              <p:spPr>
                <a:xfrm>
                  <a:off x="6789420" y="4112431"/>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a:extLst>
                    <a:ext uri="{FF2B5EF4-FFF2-40B4-BE49-F238E27FC236}">
                      <a16:creationId xmlns:a16="http://schemas.microsoft.com/office/drawing/2014/main" id="{12D75A69-C1B5-A946-B8A8-696285D8A2AE}"/>
                    </a:ext>
                  </a:extLst>
                </p:cNvPr>
                <p:cNvSpPr>
                  <a:spLocks noChangeAspect="1"/>
                </p:cNvSpPr>
                <p:nvPr/>
              </p:nvSpPr>
              <p:spPr>
                <a:xfrm>
                  <a:off x="7292340" y="310746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30" name="直線箭頭接點 29">
                  <a:extLst>
                    <a:ext uri="{FF2B5EF4-FFF2-40B4-BE49-F238E27FC236}">
                      <a16:creationId xmlns:a16="http://schemas.microsoft.com/office/drawing/2014/main" id="{4B34D78E-B9BA-B345-87F0-448A61E35E4E}"/>
                    </a:ext>
                  </a:extLst>
                </p:cNvPr>
                <p:cNvCxnSpPr>
                  <a:cxnSpLocks/>
                  <a:endCxn id="29" idx="2"/>
                </p:cNvCxnSpPr>
                <p:nvPr/>
              </p:nvCxnSpPr>
              <p:spPr>
                <a:xfrm>
                  <a:off x="6789420" y="3359464"/>
                  <a:ext cx="5029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DF7BE71E-D3F1-1B48-9893-31F85845C1CF}"/>
                  </a:ext>
                </a:extLst>
              </p:cNvPr>
              <p:cNvGrpSpPr/>
              <p:nvPr/>
            </p:nvGrpSpPr>
            <p:grpSpPr>
              <a:xfrm>
                <a:off x="8946843" y="2111062"/>
                <a:ext cx="504000" cy="2500862"/>
                <a:chOff x="8946843" y="2111062"/>
                <a:chExt cx="504000" cy="2500862"/>
              </a:xfrm>
            </p:grpSpPr>
            <p:sp>
              <p:nvSpPr>
                <p:cNvPr id="31" name="橢圓 30">
                  <a:extLst>
                    <a:ext uri="{FF2B5EF4-FFF2-40B4-BE49-F238E27FC236}">
                      <a16:creationId xmlns:a16="http://schemas.microsoft.com/office/drawing/2014/main" id="{25D35BBC-C9C9-1646-A67B-2923418EF49D}"/>
                    </a:ext>
                  </a:extLst>
                </p:cNvPr>
                <p:cNvSpPr>
                  <a:spLocks noChangeAspect="1"/>
                </p:cNvSpPr>
                <p:nvPr/>
              </p:nvSpPr>
              <p:spPr>
                <a:xfrm>
                  <a:off x="8946843" y="310989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橢圓 31">
                  <a:extLst>
                    <a:ext uri="{FF2B5EF4-FFF2-40B4-BE49-F238E27FC236}">
                      <a16:creationId xmlns:a16="http://schemas.microsoft.com/office/drawing/2014/main" id="{08685C6C-D986-D04A-8FD7-7122D544A59E}"/>
                    </a:ext>
                  </a:extLst>
                </p:cNvPr>
                <p:cNvSpPr>
                  <a:spLocks noChangeAspect="1"/>
                </p:cNvSpPr>
                <p:nvPr/>
              </p:nvSpPr>
              <p:spPr>
                <a:xfrm>
                  <a:off x="8946843" y="2111062"/>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橢圓 32">
                  <a:extLst>
                    <a:ext uri="{FF2B5EF4-FFF2-40B4-BE49-F238E27FC236}">
                      <a16:creationId xmlns:a16="http://schemas.microsoft.com/office/drawing/2014/main" id="{D4E0F188-BAF5-5849-A30E-DE39E52F6096}"/>
                    </a:ext>
                  </a:extLst>
                </p:cNvPr>
                <p:cNvSpPr>
                  <a:spLocks noChangeAspect="1"/>
                </p:cNvSpPr>
                <p:nvPr/>
              </p:nvSpPr>
              <p:spPr>
                <a:xfrm>
                  <a:off x="8946843" y="4107924"/>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35" name="直線接點 34">
                <a:extLst>
                  <a:ext uri="{FF2B5EF4-FFF2-40B4-BE49-F238E27FC236}">
                    <a16:creationId xmlns:a16="http://schemas.microsoft.com/office/drawing/2014/main" id="{99F6D3EE-218D-304C-A893-368983AFD81A}"/>
                  </a:ext>
                </a:extLst>
              </p:cNvPr>
              <p:cNvCxnSpPr>
                <a:cxnSpLocks/>
                <a:stCxn id="19" idx="6"/>
                <a:endCxn id="32" idx="2"/>
              </p:cNvCxnSpPr>
              <p:nvPr/>
            </p:nvCxnSpPr>
            <p:spPr>
              <a:xfrm>
                <a:off x="7796340" y="1853530"/>
                <a:ext cx="1150503" cy="5095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AD740F3E-85C7-8546-B0AC-006E385F7A52}"/>
                  </a:ext>
                </a:extLst>
              </p:cNvPr>
              <p:cNvCxnSpPr>
                <a:cxnSpLocks/>
                <a:stCxn id="19" idx="6"/>
                <a:endCxn id="31" idx="2"/>
              </p:cNvCxnSpPr>
              <p:nvPr/>
            </p:nvCxnSpPr>
            <p:spPr>
              <a:xfrm>
                <a:off x="7796340" y="1853530"/>
                <a:ext cx="1150503" cy="15083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377F97A0-9652-0946-85D8-E52D5F019806}"/>
                  </a:ext>
                </a:extLst>
              </p:cNvPr>
              <p:cNvCxnSpPr>
                <a:cxnSpLocks/>
                <a:stCxn id="19" idx="6"/>
                <a:endCxn id="33" idx="2"/>
              </p:cNvCxnSpPr>
              <p:nvPr/>
            </p:nvCxnSpPr>
            <p:spPr>
              <a:xfrm>
                <a:off x="7796340" y="1853530"/>
                <a:ext cx="1150503" cy="25063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E825DCA6-5788-E24C-9459-E7CC4797EFFF}"/>
                  </a:ext>
                </a:extLst>
              </p:cNvPr>
              <p:cNvCxnSpPr>
                <a:cxnSpLocks/>
                <a:stCxn id="23" idx="6"/>
                <a:endCxn id="32" idx="2"/>
              </p:cNvCxnSpPr>
              <p:nvPr/>
            </p:nvCxnSpPr>
            <p:spPr>
              <a:xfrm flipV="1">
                <a:off x="7796340" y="2363062"/>
                <a:ext cx="1150503" cy="243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37AA1406-0516-5644-9E99-BA41C0C1ECAE}"/>
                  </a:ext>
                </a:extLst>
              </p:cNvPr>
              <p:cNvCxnSpPr>
                <a:cxnSpLocks/>
                <a:stCxn id="23" idx="6"/>
                <a:endCxn id="31" idx="2"/>
              </p:cNvCxnSpPr>
              <p:nvPr/>
            </p:nvCxnSpPr>
            <p:spPr>
              <a:xfrm>
                <a:off x="7796340" y="2606497"/>
                <a:ext cx="1150503" cy="755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854281CB-DDF4-594A-A629-63CD20338C54}"/>
                  </a:ext>
                </a:extLst>
              </p:cNvPr>
              <p:cNvCxnSpPr>
                <a:cxnSpLocks/>
                <a:stCxn id="23" idx="6"/>
                <a:endCxn id="33" idx="2"/>
              </p:cNvCxnSpPr>
              <p:nvPr/>
            </p:nvCxnSpPr>
            <p:spPr>
              <a:xfrm>
                <a:off x="7796340" y="2606497"/>
                <a:ext cx="1150503" cy="17534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013573D-6E15-FE40-ABE6-9009F3119BC1}"/>
                  </a:ext>
                </a:extLst>
              </p:cNvPr>
              <p:cNvCxnSpPr>
                <a:cxnSpLocks/>
                <a:stCxn id="29" idx="6"/>
                <a:endCxn id="32" idx="2"/>
              </p:cNvCxnSpPr>
              <p:nvPr/>
            </p:nvCxnSpPr>
            <p:spPr>
              <a:xfrm flipV="1">
                <a:off x="7796340" y="2363062"/>
                <a:ext cx="1150503" cy="9964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4579F2F6-13E5-E14C-8190-B4FCB410304C}"/>
                  </a:ext>
                </a:extLst>
              </p:cNvPr>
              <p:cNvCxnSpPr>
                <a:cxnSpLocks/>
                <a:stCxn id="29" idx="6"/>
                <a:endCxn id="31" idx="2"/>
              </p:cNvCxnSpPr>
              <p:nvPr/>
            </p:nvCxnSpPr>
            <p:spPr>
              <a:xfrm>
                <a:off x="7796340" y="3359464"/>
                <a:ext cx="1150503" cy="2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724A19E4-23EC-AE40-A6E4-B60C7C3A2D84}"/>
                  </a:ext>
                </a:extLst>
              </p:cNvPr>
              <p:cNvCxnSpPr>
                <a:cxnSpLocks/>
                <a:stCxn id="29" idx="6"/>
                <a:endCxn id="33" idx="2"/>
              </p:cNvCxnSpPr>
              <p:nvPr/>
            </p:nvCxnSpPr>
            <p:spPr>
              <a:xfrm>
                <a:off x="7796340" y="3359464"/>
                <a:ext cx="1150503" cy="1000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6A7C3376-F97B-0D42-8A23-795733DF56B4}"/>
                  </a:ext>
                </a:extLst>
              </p:cNvPr>
              <p:cNvCxnSpPr>
                <a:cxnSpLocks/>
                <a:stCxn id="27" idx="6"/>
                <a:endCxn id="32" idx="2"/>
              </p:cNvCxnSpPr>
              <p:nvPr/>
            </p:nvCxnSpPr>
            <p:spPr>
              <a:xfrm flipV="1">
                <a:off x="7796340" y="2363062"/>
                <a:ext cx="1150503" cy="174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2E76764-3AB1-3841-BE50-64B297274494}"/>
                  </a:ext>
                </a:extLst>
              </p:cNvPr>
              <p:cNvCxnSpPr>
                <a:cxnSpLocks/>
                <a:stCxn id="27" idx="6"/>
                <a:endCxn id="31" idx="2"/>
              </p:cNvCxnSpPr>
              <p:nvPr/>
            </p:nvCxnSpPr>
            <p:spPr>
              <a:xfrm flipV="1">
                <a:off x="7796340" y="3361897"/>
                <a:ext cx="1150503" cy="75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03915F5A-9A45-C047-B2D3-B0CCE2D8DA39}"/>
                  </a:ext>
                </a:extLst>
              </p:cNvPr>
              <p:cNvCxnSpPr>
                <a:cxnSpLocks/>
                <a:stCxn id="27" idx="6"/>
                <a:endCxn id="33" idx="2"/>
              </p:cNvCxnSpPr>
              <p:nvPr/>
            </p:nvCxnSpPr>
            <p:spPr>
              <a:xfrm>
                <a:off x="7796340" y="4112431"/>
                <a:ext cx="1150503" cy="24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9B640449-78E9-0641-9E4E-5BCBBDF56D4F}"/>
                  </a:ext>
                </a:extLst>
              </p:cNvPr>
              <p:cNvCxnSpPr>
                <a:cxnSpLocks/>
                <a:stCxn id="25" idx="6"/>
                <a:endCxn id="32" idx="2"/>
              </p:cNvCxnSpPr>
              <p:nvPr/>
            </p:nvCxnSpPr>
            <p:spPr>
              <a:xfrm flipV="1">
                <a:off x="7796340" y="2363062"/>
                <a:ext cx="1150503" cy="25008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72BD534-B7F2-D74D-ACC3-CE20DF725AAB}"/>
                  </a:ext>
                </a:extLst>
              </p:cNvPr>
              <p:cNvCxnSpPr>
                <a:cxnSpLocks/>
                <a:stCxn id="25" idx="6"/>
                <a:endCxn id="31" idx="2"/>
              </p:cNvCxnSpPr>
              <p:nvPr/>
            </p:nvCxnSpPr>
            <p:spPr>
              <a:xfrm flipV="1">
                <a:off x="7796340" y="3361897"/>
                <a:ext cx="1150503" cy="15020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BD414F5-D653-414D-90CE-4942A4653493}"/>
                  </a:ext>
                </a:extLst>
              </p:cNvPr>
              <p:cNvCxnSpPr>
                <a:cxnSpLocks/>
                <a:stCxn id="25" idx="6"/>
                <a:endCxn id="33" idx="2"/>
              </p:cNvCxnSpPr>
              <p:nvPr/>
            </p:nvCxnSpPr>
            <p:spPr>
              <a:xfrm flipV="1">
                <a:off x="7796340" y="4359924"/>
                <a:ext cx="1150503" cy="50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群組 104">
                <a:extLst>
                  <a:ext uri="{FF2B5EF4-FFF2-40B4-BE49-F238E27FC236}">
                    <a16:creationId xmlns:a16="http://schemas.microsoft.com/office/drawing/2014/main" id="{807D1212-125B-B74E-A3AA-7AB33B9A7780}"/>
                  </a:ext>
                </a:extLst>
              </p:cNvPr>
              <p:cNvGrpSpPr/>
              <p:nvPr/>
            </p:nvGrpSpPr>
            <p:grpSpPr>
              <a:xfrm>
                <a:off x="10604251" y="2587042"/>
                <a:ext cx="504000" cy="1512644"/>
                <a:chOff x="10349346" y="2599787"/>
                <a:chExt cx="504000" cy="1512644"/>
              </a:xfrm>
            </p:grpSpPr>
            <p:sp>
              <p:nvSpPr>
                <p:cNvPr id="83" name="橢圓 82">
                  <a:extLst>
                    <a:ext uri="{FF2B5EF4-FFF2-40B4-BE49-F238E27FC236}">
                      <a16:creationId xmlns:a16="http://schemas.microsoft.com/office/drawing/2014/main" id="{63BDB8DF-3D08-EF4D-A15F-719BE8EFA102}"/>
                    </a:ext>
                  </a:extLst>
                </p:cNvPr>
                <p:cNvSpPr>
                  <a:spLocks noChangeAspect="1"/>
                </p:cNvSpPr>
                <p:nvPr/>
              </p:nvSpPr>
              <p:spPr>
                <a:xfrm>
                  <a:off x="10349346" y="2599787"/>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4" name="橢圓 83">
                  <a:extLst>
                    <a:ext uri="{FF2B5EF4-FFF2-40B4-BE49-F238E27FC236}">
                      <a16:creationId xmlns:a16="http://schemas.microsoft.com/office/drawing/2014/main" id="{5D4C23F0-D7DE-2546-AC45-ADF3A8DD5D2A}"/>
                    </a:ext>
                  </a:extLst>
                </p:cNvPr>
                <p:cNvSpPr>
                  <a:spLocks noChangeAspect="1"/>
                </p:cNvSpPr>
                <p:nvPr/>
              </p:nvSpPr>
              <p:spPr>
                <a:xfrm>
                  <a:off x="10349346" y="3608431"/>
                  <a:ext cx="504000" cy="5040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cxnSp>
            <p:nvCxnSpPr>
              <p:cNvPr id="85" name="直線接點 84">
                <a:extLst>
                  <a:ext uri="{FF2B5EF4-FFF2-40B4-BE49-F238E27FC236}">
                    <a16:creationId xmlns:a16="http://schemas.microsoft.com/office/drawing/2014/main" id="{6D825563-CCEC-5147-AFCA-038D08E7DD66}"/>
                  </a:ext>
                </a:extLst>
              </p:cNvPr>
              <p:cNvCxnSpPr>
                <a:cxnSpLocks/>
                <a:stCxn id="32" idx="6"/>
                <a:endCxn id="83" idx="2"/>
              </p:cNvCxnSpPr>
              <p:nvPr/>
            </p:nvCxnSpPr>
            <p:spPr>
              <a:xfrm>
                <a:off x="9450843" y="2363062"/>
                <a:ext cx="1153408" cy="47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E8BC503A-CD93-D245-A855-BEFF476961F5}"/>
                  </a:ext>
                </a:extLst>
              </p:cNvPr>
              <p:cNvCxnSpPr>
                <a:cxnSpLocks/>
                <a:stCxn id="32" idx="6"/>
                <a:endCxn id="84" idx="2"/>
              </p:cNvCxnSpPr>
              <p:nvPr/>
            </p:nvCxnSpPr>
            <p:spPr>
              <a:xfrm>
                <a:off x="9450843" y="2363062"/>
                <a:ext cx="1153408" cy="1484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9B512AAD-85DC-E340-B805-BEC65AB5FE04}"/>
                  </a:ext>
                </a:extLst>
              </p:cNvPr>
              <p:cNvCxnSpPr>
                <a:cxnSpLocks/>
                <a:stCxn id="31" idx="6"/>
                <a:endCxn id="83" idx="2"/>
              </p:cNvCxnSpPr>
              <p:nvPr/>
            </p:nvCxnSpPr>
            <p:spPr>
              <a:xfrm flipV="1">
                <a:off x="9450843" y="2839042"/>
                <a:ext cx="1153408" cy="522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ABBAF240-EFBD-7B43-83EB-9B45E62B34F1}"/>
                  </a:ext>
                </a:extLst>
              </p:cNvPr>
              <p:cNvCxnSpPr>
                <a:cxnSpLocks/>
                <a:stCxn id="31" idx="6"/>
                <a:endCxn id="84" idx="2"/>
              </p:cNvCxnSpPr>
              <p:nvPr/>
            </p:nvCxnSpPr>
            <p:spPr>
              <a:xfrm>
                <a:off x="9450843" y="3361897"/>
                <a:ext cx="1153408" cy="4857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F1A1034-740A-A147-BBC3-55C8CCF5E328}"/>
                  </a:ext>
                </a:extLst>
              </p:cNvPr>
              <p:cNvCxnSpPr>
                <a:cxnSpLocks/>
                <a:stCxn id="33" idx="6"/>
                <a:endCxn id="83" idx="2"/>
              </p:cNvCxnSpPr>
              <p:nvPr/>
            </p:nvCxnSpPr>
            <p:spPr>
              <a:xfrm flipV="1">
                <a:off x="9450843" y="2839042"/>
                <a:ext cx="1153408" cy="15208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58B6CA14-0FA6-004D-865D-0C830FA2ED97}"/>
                  </a:ext>
                </a:extLst>
              </p:cNvPr>
              <p:cNvCxnSpPr>
                <a:cxnSpLocks/>
                <a:stCxn id="33" idx="6"/>
                <a:endCxn id="84" idx="2"/>
              </p:cNvCxnSpPr>
              <p:nvPr/>
            </p:nvCxnSpPr>
            <p:spPr>
              <a:xfrm flipV="1">
                <a:off x="9450843" y="3847686"/>
                <a:ext cx="1153408" cy="512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8" name="矩形 107">
              <a:extLst>
                <a:ext uri="{FF2B5EF4-FFF2-40B4-BE49-F238E27FC236}">
                  <a16:creationId xmlns:a16="http://schemas.microsoft.com/office/drawing/2014/main" id="{EC11EF11-A3A9-D34E-B192-509183980D1B}"/>
                </a:ext>
              </a:extLst>
            </p:cNvPr>
            <p:cNvSpPr/>
            <p:nvPr/>
          </p:nvSpPr>
          <p:spPr>
            <a:xfrm>
              <a:off x="7419605" y="2114211"/>
              <a:ext cx="936237" cy="2462213"/>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0.5</a:t>
              </a:r>
            </a:p>
            <a:p>
              <a:endParaRPr lang="en-US" altLang="zh-TW" sz="1400" dirty="0"/>
            </a:p>
            <a:p>
              <a:r>
                <a:rPr lang="en-US" altLang="zh-TW" sz="1400" dirty="0"/>
                <a:t>…</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endParaRPr lang="zh-TW" altLang="en-US" dirty="0"/>
            </a:p>
          </p:txBody>
        </p:sp>
        <p:sp>
          <p:nvSpPr>
            <p:cNvPr id="109" name="矩形 108">
              <a:extLst>
                <a:ext uri="{FF2B5EF4-FFF2-40B4-BE49-F238E27FC236}">
                  <a16:creationId xmlns:a16="http://schemas.microsoft.com/office/drawing/2014/main" id="{3CD1C5F8-9684-7945-8B53-157B8727C97D}"/>
                </a:ext>
              </a:extLst>
            </p:cNvPr>
            <p:cNvSpPr/>
            <p:nvPr/>
          </p:nvSpPr>
          <p:spPr>
            <a:xfrm>
              <a:off x="9075560" y="2327701"/>
              <a:ext cx="936237" cy="2031325"/>
            </a:xfrm>
            <a:prstGeom prst="rect">
              <a:avLst/>
            </a:prstGeom>
            <a:solidFill>
              <a:schemeClr val="accent1">
                <a:lumMod val="20000"/>
                <a:lumOff val="80000"/>
                <a:alpha val="75000"/>
              </a:schemeClr>
            </a:solidFill>
          </p:spPr>
          <p:txBody>
            <a:bodyPr wrap="square">
              <a:spAutoFit/>
            </a:bodyPr>
            <a:lstStyle/>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11</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0.3</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12</a:t>
              </a:r>
              <a:r>
                <a:rPr kumimoji="1" lang="zh-TW" altLang="en-US" sz="1400" baseline="-25000" dirty="0">
                  <a:latin typeface="Heiti SC Medium" pitchFamily="2" charset="-128"/>
                  <a:ea typeface="Heiti SC Medium" pitchFamily="2" charset="-128"/>
                </a:rPr>
                <a:t>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0.2</a:t>
              </a:r>
            </a:p>
            <a:p>
              <a:endParaRPr kumimoji="1" lang="en-US" altLang="zh-TW" sz="1400" dirty="0">
                <a:latin typeface="Heiti SC Medium" pitchFamily="2" charset="-128"/>
                <a:ea typeface="Heiti SC Medium" pitchFamily="2" charset="-128"/>
              </a:endParaRPr>
            </a:p>
            <a:p>
              <a:r>
                <a:rPr kumimoji="1" lang="en-US" altLang="zh-TW" sz="1400" dirty="0">
                  <a:latin typeface="Heiti SC Medium" pitchFamily="2" charset="-128"/>
                  <a:ea typeface="Heiti SC Medium" pitchFamily="2" charset="-128"/>
                </a:rPr>
                <a:t>w</a:t>
              </a:r>
              <a:r>
                <a:rPr kumimoji="1" lang="en-US" altLang="zh-TW" sz="1400" baseline="-25000" dirty="0">
                  <a:latin typeface="Heiti SC Medium" pitchFamily="2" charset="-128"/>
                  <a:ea typeface="Heiti SC Medium" pitchFamily="2" charset="-128"/>
                </a:rPr>
                <a:t>13 </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0.7</a:t>
              </a:r>
            </a:p>
            <a:p>
              <a:endParaRPr lang="en-US" altLang="zh-TW" sz="1400" dirty="0"/>
            </a:p>
            <a:p>
              <a:r>
                <a:rPr lang="en-US" altLang="zh-TW" sz="1400" dirty="0"/>
                <a:t>…</a:t>
              </a:r>
            </a:p>
            <a:p>
              <a:endParaRPr kumimoji="1" lang="en-US" altLang="zh-TW" sz="1400" dirty="0">
                <a:latin typeface="Heiti SC Medium" pitchFamily="2" charset="-128"/>
                <a:ea typeface="Heiti SC Medium" pitchFamily="2" charset="-128"/>
              </a:endParaRPr>
            </a:p>
            <a:p>
              <a:r>
                <a:rPr kumimoji="1" lang="en-US" altLang="zh-TW" sz="1400" dirty="0" err="1">
                  <a:latin typeface="Heiti SC Medium" pitchFamily="2" charset="-128"/>
                  <a:ea typeface="Heiti SC Medium" pitchFamily="2" charset="-128"/>
                </a:rPr>
                <a:t>w</a:t>
              </a:r>
              <a:r>
                <a:rPr kumimoji="1" lang="en-US" altLang="zh-TW" sz="1400" baseline="-25000" dirty="0" err="1">
                  <a:latin typeface="Heiti SC Medium" pitchFamily="2" charset="-128"/>
                  <a:ea typeface="Heiti SC Medium" pitchFamily="2" charset="-128"/>
                </a:rPr>
                <a:t>nn</a:t>
              </a:r>
              <a:r>
                <a:rPr kumimoji="1" lang="zh-TW" altLang="en-US" sz="1400" dirty="0">
                  <a:latin typeface="Heiti SC Medium" pitchFamily="2" charset="-128"/>
                  <a:ea typeface="Heiti SC Medium" pitchFamily="2" charset="-128"/>
                </a:rPr>
                <a:t>：</a:t>
              </a:r>
              <a:r>
                <a:rPr kumimoji="1" lang="en-US" altLang="zh-TW" sz="1400" dirty="0">
                  <a:latin typeface="Heiti SC Medium" pitchFamily="2" charset="-128"/>
                  <a:ea typeface="Heiti SC Medium" pitchFamily="2" charset="-128"/>
                </a:rPr>
                <a:t>0.4</a:t>
              </a:r>
              <a:endParaRPr lang="zh-TW" altLang="en-US" dirty="0"/>
            </a:p>
          </p:txBody>
        </p:sp>
        <p:sp>
          <p:nvSpPr>
            <p:cNvPr id="110" name="文字方塊 109">
              <a:extLst>
                <a:ext uri="{FF2B5EF4-FFF2-40B4-BE49-F238E27FC236}">
                  <a16:creationId xmlns:a16="http://schemas.microsoft.com/office/drawing/2014/main" id="{55DCD019-5E3E-8C42-AC6C-762F96017F8C}"/>
                </a:ext>
              </a:extLst>
            </p:cNvPr>
            <p:cNvSpPr txBox="1"/>
            <p:nvPr/>
          </p:nvSpPr>
          <p:spPr>
            <a:xfrm>
              <a:off x="10175855" y="2639013"/>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111" name="文字方塊 110">
              <a:extLst>
                <a:ext uri="{FF2B5EF4-FFF2-40B4-BE49-F238E27FC236}">
                  <a16:creationId xmlns:a16="http://schemas.microsoft.com/office/drawing/2014/main" id="{C8BCEA9F-3B4D-E541-BB48-EECA556BB84F}"/>
                </a:ext>
              </a:extLst>
            </p:cNvPr>
            <p:cNvSpPr txBox="1"/>
            <p:nvPr/>
          </p:nvSpPr>
          <p:spPr>
            <a:xfrm>
              <a:off x="10175855" y="3647657"/>
              <a:ext cx="39305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grpSp>
      <p:sp>
        <p:nvSpPr>
          <p:cNvPr id="112" name="文字方塊 111">
            <a:extLst>
              <a:ext uri="{FF2B5EF4-FFF2-40B4-BE49-F238E27FC236}">
                <a16:creationId xmlns:a16="http://schemas.microsoft.com/office/drawing/2014/main" id="{AF559BF4-95DE-FD49-A14E-9E25BD164BF9}"/>
              </a:ext>
            </a:extLst>
          </p:cNvPr>
          <p:cNvSpPr txBox="1"/>
          <p:nvPr/>
        </p:nvSpPr>
        <p:spPr>
          <a:xfrm>
            <a:off x="7191961" y="5358093"/>
            <a:ext cx="3276859" cy="646331"/>
          </a:xfrm>
          <a:prstGeom prst="rect">
            <a:avLst/>
          </a:prstGeom>
          <a:noFill/>
        </p:spPr>
        <p:txBody>
          <a:bodyPr wrap="none" rtlCol="0">
            <a:spAutoFit/>
          </a:bodyPr>
          <a:lstStyle/>
          <a:p>
            <a:r>
              <a:rPr kumimoji="1" lang="zh-TW" altLang="en-US" dirty="0">
                <a:latin typeface="Heiti SC Medium" pitchFamily="2" charset="-128"/>
                <a:ea typeface="Heiti SC Medium" pitchFamily="2" charset="-128"/>
              </a:rPr>
              <a:t>此張圖片是狗的機率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1</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0.29</a:t>
            </a:r>
          </a:p>
          <a:p>
            <a:r>
              <a:rPr kumimoji="1" lang="zh-TW" altLang="en-US" dirty="0">
                <a:latin typeface="Heiti SC Medium" pitchFamily="2" charset="-128"/>
                <a:ea typeface="Heiti SC Medium" pitchFamily="2" charset="-128"/>
              </a:rPr>
              <a:t>此張圖片是貓的機率</a:t>
            </a:r>
            <a:r>
              <a:rPr kumimoji="1" lang="en-US" altLang="zh-TW" dirty="0">
                <a:latin typeface="Heiti SC Medium" pitchFamily="2" charset="-128"/>
                <a:ea typeface="Heiti SC Medium" pitchFamily="2" charset="-128"/>
              </a:rPr>
              <a:t>y</a:t>
            </a:r>
            <a:r>
              <a:rPr kumimoji="1" lang="en-US" altLang="zh-TW" baseline="-25000" dirty="0">
                <a:latin typeface="Heiti SC Medium" pitchFamily="2" charset="-128"/>
                <a:ea typeface="Heiti SC Medium" pitchFamily="2" charset="-128"/>
              </a:rPr>
              <a:t>2</a:t>
            </a:r>
            <a:r>
              <a:rPr kumimoji="1" lang="en-US" altLang="zh-TW" dirty="0">
                <a:latin typeface="Heiti SC Medium" pitchFamily="2" charset="-128"/>
                <a:ea typeface="Heiti SC Medium" pitchFamily="2" charset="-128"/>
              </a:rPr>
              <a:t> = </a:t>
            </a:r>
            <a:r>
              <a:rPr kumimoji="1" lang="en-US" altLang="zh-TW" dirty="0">
                <a:highlight>
                  <a:srgbClr val="FFFF00"/>
                </a:highlight>
                <a:latin typeface="Heiti SC Medium" pitchFamily="2" charset="-128"/>
                <a:ea typeface="Heiti SC Medium" pitchFamily="2" charset="-128"/>
              </a:rPr>
              <a:t>0.35</a:t>
            </a:r>
          </a:p>
        </p:txBody>
      </p:sp>
      <p:sp>
        <p:nvSpPr>
          <p:cNvPr id="70" name="文字方塊 69">
            <a:extLst>
              <a:ext uri="{FF2B5EF4-FFF2-40B4-BE49-F238E27FC236}">
                <a16:creationId xmlns:a16="http://schemas.microsoft.com/office/drawing/2014/main" id="{BE732550-CBCD-EF4F-99D1-88854267775C}"/>
              </a:ext>
            </a:extLst>
          </p:cNvPr>
          <p:cNvSpPr txBox="1"/>
          <p:nvPr/>
        </p:nvSpPr>
        <p:spPr>
          <a:xfrm>
            <a:off x="6054901" y="442917"/>
            <a:ext cx="1569660" cy="646331"/>
          </a:xfrm>
          <a:prstGeom prst="rect">
            <a:avLst/>
          </a:prstGeom>
          <a:no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讀取圖片</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並計算輸出值</a:t>
            </a:r>
          </a:p>
        </p:txBody>
      </p:sp>
      <p:sp>
        <p:nvSpPr>
          <p:cNvPr id="73" name="文字方塊 72">
            <a:extLst>
              <a:ext uri="{FF2B5EF4-FFF2-40B4-BE49-F238E27FC236}">
                <a16:creationId xmlns:a16="http://schemas.microsoft.com/office/drawing/2014/main" id="{A234327F-87EB-8C45-AB28-24D4524F0934}"/>
              </a:ext>
            </a:extLst>
          </p:cNvPr>
          <p:cNvSpPr txBox="1"/>
          <p:nvPr/>
        </p:nvSpPr>
        <p:spPr>
          <a:xfrm>
            <a:off x="8208359" y="576325"/>
            <a:ext cx="1107996" cy="369332"/>
          </a:xfrm>
          <a:prstGeom prst="rect">
            <a:avLst/>
          </a:prstGeom>
          <a:noFill/>
          <a:ln w="19050">
            <a:solidFill>
              <a:schemeClr val="tx1"/>
            </a:solidFill>
          </a:ln>
        </p:spPr>
        <p:txBody>
          <a:bodyPr wrap="none" rtlCol="0">
            <a:spAutoFit/>
          </a:bodyPr>
          <a:lstStyle/>
          <a:p>
            <a:r>
              <a:rPr kumimoji="1" lang="zh-TW" altLang="en-US" dirty="0">
                <a:latin typeface="Heiti SC Medium" pitchFamily="2" charset="-128"/>
                <a:ea typeface="Heiti SC Medium" pitchFamily="2" charset="-128"/>
              </a:rPr>
              <a:t>調整權重</a:t>
            </a:r>
          </a:p>
        </p:txBody>
      </p:sp>
      <p:sp>
        <p:nvSpPr>
          <p:cNvPr id="74" name="文字方塊 73">
            <a:extLst>
              <a:ext uri="{FF2B5EF4-FFF2-40B4-BE49-F238E27FC236}">
                <a16:creationId xmlns:a16="http://schemas.microsoft.com/office/drawing/2014/main" id="{78657B1A-846D-884A-847D-090DF10E0223}"/>
              </a:ext>
            </a:extLst>
          </p:cNvPr>
          <p:cNvSpPr txBox="1"/>
          <p:nvPr/>
        </p:nvSpPr>
        <p:spPr>
          <a:xfrm>
            <a:off x="9900154" y="437825"/>
            <a:ext cx="1338828" cy="646331"/>
          </a:xfrm>
          <a:prstGeom prst="rect">
            <a:avLst/>
          </a:prstGeom>
          <a:solidFill>
            <a:srgbClr val="FFFF00"/>
          </a:solidFill>
          <a:ln w="19050">
            <a:solidFill>
              <a:schemeClr val="tx1"/>
            </a:solidFill>
          </a:ln>
        </p:spPr>
        <p:txBody>
          <a:bodyPr wrap="none" rtlCol="0">
            <a:spAutoFit/>
          </a:bodyPr>
          <a:lstStyle/>
          <a:p>
            <a:pPr algn="ctr"/>
            <a:r>
              <a:rPr kumimoji="1" lang="zh-TW" altLang="en-US" dirty="0">
                <a:latin typeface="Heiti SC Medium" pitchFamily="2" charset="-128"/>
                <a:ea typeface="Heiti SC Medium" pitchFamily="2" charset="-128"/>
              </a:rPr>
              <a:t>重新</a:t>
            </a:r>
            <a:endParaRPr kumimoji="1" lang="en-US" altLang="zh-TW" dirty="0">
              <a:latin typeface="Heiti SC Medium" pitchFamily="2" charset="-128"/>
              <a:ea typeface="Heiti SC Medium" pitchFamily="2" charset="-128"/>
            </a:endParaRPr>
          </a:p>
          <a:p>
            <a:pPr algn="ctr"/>
            <a:r>
              <a:rPr kumimoji="1" lang="zh-TW" altLang="en-US" dirty="0">
                <a:latin typeface="Heiti SC Medium" pitchFamily="2" charset="-128"/>
                <a:ea typeface="Heiti SC Medium" pitchFamily="2" charset="-128"/>
              </a:rPr>
              <a:t>計算輸出值</a:t>
            </a:r>
          </a:p>
        </p:txBody>
      </p:sp>
      <p:cxnSp>
        <p:nvCxnSpPr>
          <p:cNvPr id="76" name="直線箭頭接點 75">
            <a:extLst>
              <a:ext uri="{FF2B5EF4-FFF2-40B4-BE49-F238E27FC236}">
                <a16:creationId xmlns:a16="http://schemas.microsoft.com/office/drawing/2014/main" id="{F27B76B8-D541-0C40-BA1A-E9F7F5082848}"/>
              </a:ext>
            </a:extLst>
          </p:cNvPr>
          <p:cNvCxnSpPr>
            <a:stCxn id="70" idx="3"/>
            <a:endCxn id="73" idx="1"/>
          </p:cNvCxnSpPr>
          <p:nvPr/>
        </p:nvCxnSpPr>
        <p:spPr>
          <a:xfrm flipV="1">
            <a:off x="7624561" y="760991"/>
            <a:ext cx="583798" cy="5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箭頭接點 76">
            <a:extLst>
              <a:ext uri="{FF2B5EF4-FFF2-40B4-BE49-F238E27FC236}">
                <a16:creationId xmlns:a16="http://schemas.microsoft.com/office/drawing/2014/main" id="{56E57F1A-4467-9649-B323-C70AFDDC82B8}"/>
              </a:ext>
            </a:extLst>
          </p:cNvPr>
          <p:cNvCxnSpPr>
            <a:cxnSpLocks/>
            <a:stCxn id="73" idx="3"/>
            <a:endCxn id="74" idx="1"/>
          </p:cNvCxnSpPr>
          <p:nvPr/>
        </p:nvCxnSpPr>
        <p:spPr>
          <a:xfrm>
            <a:off x="9316355" y="760991"/>
            <a:ext cx="583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E4E05DC5-D070-1547-91D1-025451B6101D}"/>
              </a:ext>
            </a:extLst>
          </p:cNvPr>
          <p:cNvGrpSpPr/>
          <p:nvPr/>
        </p:nvGrpSpPr>
        <p:grpSpPr>
          <a:xfrm>
            <a:off x="4812850" y="5352153"/>
            <a:ext cx="2247622" cy="928038"/>
            <a:chOff x="4887943" y="5814819"/>
            <a:chExt cx="2247622" cy="928038"/>
          </a:xfrm>
        </p:grpSpPr>
        <p:sp>
          <p:nvSpPr>
            <p:cNvPr id="80" name="圓角矩形 79">
              <a:extLst>
                <a:ext uri="{FF2B5EF4-FFF2-40B4-BE49-F238E27FC236}">
                  <a16:creationId xmlns:a16="http://schemas.microsoft.com/office/drawing/2014/main" id="{FBD5D25F-BE58-4247-8F60-1CB4DC96E108}"/>
                </a:ext>
              </a:extLst>
            </p:cNvPr>
            <p:cNvSpPr/>
            <p:nvPr/>
          </p:nvSpPr>
          <p:spPr>
            <a:xfrm>
              <a:off x="4887943" y="5814819"/>
              <a:ext cx="2247622" cy="92803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字方塊 80">
              <a:extLst>
                <a:ext uri="{FF2B5EF4-FFF2-40B4-BE49-F238E27FC236}">
                  <a16:creationId xmlns:a16="http://schemas.microsoft.com/office/drawing/2014/main" id="{23CA2464-C37A-4440-8E91-235438D74453}"/>
                </a:ext>
              </a:extLst>
            </p:cNvPr>
            <p:cNvSpPr txBox="1"/>
            <p:nvPr/>
          </p:nvSpPr>
          <p:spPr>
            <a:xfrm>
              <a:off x="5111506" y="5955672"/>
              <a:ext cx="1800494" cy="646331"/>
            </a:xfrm>
            <a:prstGeom prst="rect">
              <a:avLst/>
            </a:prstGeom>
            <a:noFill/>
          </p:spPr>
          <p:txBody>
            <a:bodyPr wrap="none" rtlCol="0">
              <a:spAutoFit/>
            </a:bodyPr>
            <a:lstStyle/>
            <a:p>
              <a:pPr algn="ctr"/>
              <a:r>
                <a:rPr kumimoji="1" lang="zh-TW" altLang="en-US" dirty="0">
                  <a:solidFill>
                    <a:schemeClr val="bg1"/>
                  </a:solidFill>
                  <a:latin typeface="Heiti SC Medium" pitchFamily="2" charset="-128"/>
                  <a:ea typeface="Heiti SC Medium" pitchFamily="2" charset="-128"/>
                </a:rPr>
                <a:t>第一次迭代</a:t>
              </a:r>
              <a:endParaRPr kumimoji="1" lang="en-US" altLang="zh-TW" dirty="0">
                <a:solidFill>
                  <a:schemeClr val="bg1"/>
                </a:solidFill>
                <a:latin typeface="Heiti SC Medium" pitchFamily="2" charset="-128"/>
                <a:ea typeface="Heiti SC Medium" pitchFamily="2" charset="-128"/>
              </a:endParaRPr>
            </a:p>
            <a:p>
              <a:pPr algn="ctr"/>
              <a:r>
                <a:rPr kumimoji="1" lang="zh-TW" altLang="en-US" dirty="0">
                  <a:solidFill>
                    <a:schemeClr val="bg1"/>
                  </a:solidFill>
                  <a:latin typeface="Heiti SC Medium" pitchFamily="2" charset="-128"/>
                  <a:ea typeface="Heiti SC Medium" pitchFamily="2" charset="-128"/>
                </a:rPr>
                <a:t>讀取第二張照片</a:t>
              </a:r>
            </a:p>
          </p:txBody>
        </p:sp>
      </p:grpSp>
    </p:spTree>
    <p:extLst>
      <p:ext uri="{BB962C8B-B14F-4D97-AF65-F5344CB8AC3E}">
        <p14:creationId xmlns:p14="http://schemas.microsoft.com/office/powerpoint/2010/main" val="3999087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5171930-EC64-674A-82C1-90D8B12BB451}"/>
              </a:ext>
            </a:extLst>
          </p:cNvPr>
          <p:cNvPicPr>
            <a:picLocks noChangeAspect="1"/>
          </p:cNvPicPr>
          <p:nvPr/>
        </p:nvPicPr>
        <p:blipFill>
          <a:blip r:embed="rId2"/>
          <a:stretch>
            <a:fillRect/>
          </a:stretch>
        </p:blipFill>
        <p:spPr>
          <a:xfrm>
            <a:off x="1951037" y="1055544"/>
            <a:ext cx="9826117" cy="4137312"/>
          </a:xfrm>
          <a:prstGeom prst="rect">
            <a:avLst/>
          </a:prstGeom>
        </p:spPr>
      </p:pic>
      <p:sp>
        <p:nvSpPr>
          <p:cNvPr id="6" name="文字方塊 5">
            <a:extLst>
              <a:ext uri="{FF2B5EF4-FFF2-40B4-BE49-F238E27FC236}">
                <a16:creationId xmlns:a16="http://schemas.microsoft.com/office/drawing/2014/main" id="{15748A7F-DDF6-BC45-97BF-75CE5AB704AC}"/>
              </a:ext>
            </a:extLst>
          </p:cNvPr>
          <p:cNvSpPr txBox="1"/>
          <p:nvPr/>
        </p:nvSpPr>
        <p:spPr>
          <a:xfrm>
            <a:off x="1910239" y="402336"/>
            <a:ext cx="4185761"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每次調整完權重輸出的機率值</a:t>
            </a:r>
          </a:p>
        </p:txBody>
      </p:sp>
      <p:sp>
        <p:nvSpPr>
          <p:cNvPr id="7" name="文字方塊 6">
            <a:extLst>
              <a:ext uri="{FF2B5EF4-FFF2-40B4-BE49-F238E27FC236}">
                <a16:creationId xmlns:a16="http://schemas.microsoft.com/office/drawing/2014/main" id="{BE768AD5-292F-104F-A5DF-F7A8884B2F85}"/>
              </a:ext>
            </a:extLst>
          </p:cNvPr>
          <p:cNvSpPr txBox="1"/>
          <p:nvPr/>
        </p:nvSpPr>
        <p:spPr>
          <a:xfrm>
            <a:off x="616434" y="633168"/>
            <a:ext cx="553998" cy="5940088"/>
          </a:xfrm>
          <a:prstGeom prst="rect">
            <a:avLst/>
          </a:prstGeom>
          <a:noFill/>
        </p:spPr>
        <p:txBody>
          <a:bodyPr vert="eaVert" wrap="none" rtlCol="0">
            <a:spAutoFit/>
          </a:bodyPr>
          <a:lstStyle/>
          <a:p>
            <a:r>
              <a:rPr kumimoji="1" lang="zh-TW" altLang="en-US" sz="2400" dirty="0">
                <a:highlight>
                  <a:srgbClr val="FFFF00"/>
                </a:highlight>
                <a:latin typeface="Heiti SC Medium" pitchFamily="2" charset="-128"/>
                <a:ea typeface="Heiti SC Medium" pitchFamily="2" charset="-128"/>
              </a:rPr>
              <a:t>讀取完資料集所有的圖片視為完成一次迭代</a:t>
            </a:r>
          </a:p>
        </p:txBody>
      </p:sp>
      <p:sp>
        <p:nvSpPr>
          <p:cNvPr id="9" name="左大括弧 8">
            <a:extLst>
              <a:ext uri="{FF2B5EF4-FFF2-40B4-BE49-F238E27FC236}">
                <a16:creationId xmlns:a16="http://schemas.microsoft.com/office/drawing/2014/main" id="{C9A1A4BD-91F4-3548-AD0D-73B5AC073B46}"/>
              </a:ext>
            </a:extLst>
          </p:cNvPr>
          <p:cNvSpPr/>
          <p:nvPr/>
        </p:nvSpPr>
        <p:spPr>
          <a:xfrm>
            <a:off x="1255776" y="1804416"/>
            <a:ext cx="654463" cy="3279648"/>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AE601DF1-E21E-B644-9B29-53C431B74D5E}"/>
              </a:ext>
            </a:extLst>
          </p:cNvPr>
          <p:cNvSpPr txBox="1"/>
          <p:nvPr/>
        </p:nvSpPr>
        <p:spPr>
          <a:xfrm>
            <a:off x="3693996" y="5993999"/>
            <a:ext cx="6340197" cy="461665"/>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越多次迭代，類神經網路能夠學習的次數越多</a:t>
            </a:r>
          </a:p>
        </p:txBody>
      </p:sp>
      <p:sp>
        <p:nvSpPr>
          <p:cNvPr id="11" name="左大括弧 10">
            <a:extLst>
              <a:ext uri="{FF2B5EF4-FFF2-40B4-BE49-F238E27FC236}">
                <a16:creationId xmlns:a16="http://schemas.microsoft.com/office/drawing/2014/main" id="{9D71D295-05B1-7647-99D8-2A1A6EA86A2F}"/>
              </a:ext>
            </a:extLst>
          </p:cNvPr>
          <p:cNvSpPr/>
          <p:nvPr/>
        </p:nvSpPr>
        <p:spPr>
          <a:xfrm rot="16200000">
            <a:off x="6539823" y="707204"/>
            <a:ext cx="654463" cy="962576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Tree>
    <p:extLst>
      <p:ext uri="{BB962C8B-B14F-4D97-AF65-F5344CB8AC3E}">
        <p14:creationId xmlns:p14="http://schemas.microsoft.com/office/powerpoint/2010/main" val="1560396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7" name="圖片 6">
            <a:extLst>
              <a:ext uri="{FF2B5EF4-FFF2-40B4-BE49-F238E27FC236}">
                <a16:creationId xmlns:a16="http://schemas.microsoft.com/office/drawing/2014/main" id="{BA404041-3718-7B44-9796-A224C0B3BD75}"/>
              </a:ext>
            </a:extLst>
          </p:cNvPr>
          <p:cNvPicPr>
            <a:picLocks noChangeAspect="1"/>
          </p:cNvPicPr>
          <p:nvPr/>
        </p:nvPicPr>
        <p:blipFill>
          <a:blip r:embed="rId2"/>
          <a:stretch>
            <a:fillRect/>
          </a:stretch>
        </p:blipFill>
        <p:spPr>
          <a:xfrm>
            <a:off x="968355" y="1690688"/>
            <a:ext cx="10255289" cy="4500251"/>
          </a:xfrm>
          <a:prstGeom prst="rect">
            <a:avLst/>
          </a:prstGeom>
        </p:spPr>
      </p:pic>
    </p:spTree>
    <p:extLst>
      <p:ext uri="{BB962C8B-B14F-4D97-AF65-F5344CB8AC3E}">
        <p14:creationId xmlns:p14="http://schemas.microsoft.com/office/powerpoint/2010/main" val="2538233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4" name="圖片 3">
            <a:extLst>
              <a:ext uri="{FF2B5EF4-FFF2-40B4-BE49-F238E27FC236}">
                <a16:creationId xmlns:a16="http://schemas.microsoft.com/office/drawing/2014/main" id="{23A03929-9BBE-D848-AA8D-7C9918E9B63A}"/>
              </a:ext>
            </a:extLst>
          </p:cNvPr>
          <p:cNvPicPr>
            <a:picLocks noChangeAspect="1"/>
          </p:cNvPicPr>
          <p:nvPr/>
        </p:nvPicPr>
        <p:blipFill>
          <a:blip r:embed="rId2"/>
          <a:stretch>
            <a:fillRect/>
          </a:stretch>
        </p:blipFill>
        <p:spPr>
          <a:xfrm>
            <a:off x="919746" y="1690688"/>
            <a:ext cx="10352508" cy="4432703"/>
          </a:xfrm>
          <a:prstGeom prst="rect">
            <a:avLst/>
          </a:prstGeom>
        </p:spPr>
      </p:pic>
    </p:spTree>
    <p:extLst>
      <p:ext uri="{BB962C8B-B14F-4D97-AF65-F5344CB8AC3E}">
        <p14:creationId xmlns:p14="http://schemas.microsoft.com/office/powerpoint/2010/main" val="4155980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7B2AC-0893-4946-8D29-0C3560EC74C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類神經網路訓練好之後？</a:t>
            </a:r>
          </a:p>
        </p:txBody>
      </p:sp>
      <p:pic>
        <p:nvPicPr>
          <p:cNvPr id="4" name="圖片 3">
            <a:extLst>
              <a:ext uri="{FF2B5EF4-FFF2-40B4-BE49-F238E27FC236}">
                <a16:creationId xmlns:a16="http://schemas.microsoft.com/office/drawing/2014/main" id="{23A03929-9BBE-D848-AA8D-7C9918E9B63A}"/>
              </a:ext>
            </a:extLst>
          </p:cNvPr>
          <p:cNvPicPr>
            <a:picLocks noChangeAspect="1"/>
          </p:cNvPicPr>
          <p:nvPr/>
        </p:nvPicPr>
        <p:blipFill rotWithShape="1">
          <a:blip r:embed="rId2"/>
          <a:srcRect l="5131" t="37221" r="78617" b="22897"/>
          <a:stretch/>
        </p:blipFill>
        <p:spPr>
          <a:xfrm>
            <a:off x="2499360" y="1914145"/>
            <a:ext cx="1682496" cy="1767839"/>
          </a:xfrm>
          <a:prstGeom prst="rect">
            <a:avLst/>
          </a:prstGeom>
        </p:spPr>
      </p:pic>
      <p:pic>
        <p:nvPicPr>
          <p:cNvPr id="5" name="圖片 4">
            <a:extLst>
              <a:ext uri="{FF2B5EF4-FFF2-40B4-BE49-F238E27FC236}">
                <a16:creationId xmlns:a16="http://schemas.microsoft.com/office/drawing/2014/main" id="{27B7EF52-4CDB-4847-9008-AAB3D33FA876}"/>
              </a:ext>
            </a:extLst>
          </p:cNvPr>
          <p:cNvPicPr>
            <a:picLocks noChangeAspect="1"/>
          </p:cNvPicPr>
          <p:nvPr/>
        </p:nvPicPr>
        <p:blipFill rotWithShape="1">
          <a:blip r:embed="rId3"/>
          <a:srcRect l="4467" t="38627" r="79127" b="22090"/>
          <a:stretch/>
        </p:blipFill>
        <p:spPr>
          <a:xfrm>
            <a:off x="2499360" y="4294633"/>
            <a:ext cx="1682496" cy="1767840"/>
          </a:xfrm>
          <a:prstGeom prst="rect">
            <a:avLst/>
          </a:prstGeom>
        </p:spPr>
      </p:pic>
      <p:sp>
        <p:nvSpPr>
          <p:cNvPr id="10" name="文字方塊 9">
            <a:extLst>
              <a:ext uri="{FF2B5EF4-FFF2-40B4-BE49-F238E27FC236}">
                <a16:creationId xmlns:a16="http://schemas.microsoft.com/office/drawing/2014/main" id="{B91AD3A6-76CD-0643-B8EC-36F4035FAA39}"/>
              </a:ext>
            </a:extLst>
          </p:cNvPr>
          <p:cNvSpPr txBox="1"/>
          <p:nvPr/>
        </p:nvSpPr>
        <p:spPr>
          <a:xfrm>
            <a:off x="5974080" y="2444121"/>
            <a:ext cx="3105337" cy="707886"/>
          </a:xfrm>
          <a:prstGeom prst="rect">
            <a:avLst/>
          </a:prstGeom>
          <a:noFill/>
        </p:spPr>
        <p:txBody>
          <a:bodyPr wrap="none" rtlCol="0">
            <a:spAutoFit/>
          </a:bodyPr>
          <a:lstStyle/>
          <a:p>
            <a:r>
              <a:rPr kumimoji="1" lang="zh-TW" altLang="en-US" sz="2000" dirty="0">
                <a:latin typeface="Heiti SC Medium" pitchFamily="2" charset="-128"/>
                <a:ea typeface="Heiti SC Medium" pitchFamily="2" charset="-128"/>
              </a:rPr>
              <a:t>此張圖片是狗的機率是</a:t>
            </a:r>
            <a:r>
              <a:rPr kumimoji="1" lang="en-US" altLang="zh-TW" sz="2000" dirty="0">
                <a:latin typeface="Heiti SC Medium" pitchFamily="2" charset="-128"/>
                <a:ea typeface="Heiti SC Medium" pitchFamily="2" charset="-128"/>
              </a:rPr>
              <a:t>0.2</a:t>
            </a:r>
          </a:p>
          <a:p>
            <a:r>
              <a:rPr kumimoji="1" lang="zh-TW" altLang="en-US" sz="2000" dirty="0">
                <a:latin typeface="Heiti SC Medium" pitchFamily="2" charset="-128"/>
                <a:ea typeface="Heiti SC Medium" pitchFamily="2" charset="-128"/>
              </a:rPr>
              <a:t>此張圖片是貓的機率是</a:t>
            </a:r>
            <a:r>
              <a:rPr kumimoji="1" lang="en-US" altLang="zh-TW" sz="2000" dirty="0">
                <a:latin typeface="Heiti SC Medium" pitchFamily="2" charset="-128"/>
                <a:ea typeface="Heiti SC Medium" pitchFamily="2" charset="-128"/>
              </a:rPr>
              <a:t>0.7</a:t>
            </a:r>
          </a:p>
        </p:txBody>
      </p:sp>
      <p:sp>
        <p:nvSpPr>
          <p:cNvPr id="11" name="文字方塊 10">
            <a:extLst>
              <a:ext uri="{FF2B5EF4-FFF2-40B4-BE49-F238E27FC236}">
                <a16:creationId xmlns:a16="http://schemas.microsoft.com/office/drawing/2014/main" id="{BEE11E45-142D-614D-A297-1D431FE4E6B1}"/>
              </a:ext>
            </a:extLst>
          </p:cNvPr>
          <p:cNvSpPr txBox="1"/>
          <p:nvPr/>
        </p:nvSpPr>
        <p:spPr>
          <a:xfrm>
            <a:off x="5974080" y="4824610"/>
            <a:ext cx="3219151" cy="707886"/>
          </a:xfrm>
          <a:prstGeom prst="rect">
            <a:avLst/>
          </a:prstGeom>
          <a:noFill/>
        </p:spPr>
        <p:txBody>
          <a:bodyPr wrap="none" rtlCol="0">
            <a:spAutoFit/>
          </a:bodyPr>
          <a:lstStyle/>
          <a:p>
            <a:r>
              <a:rPr kumimoji="1" lang="zh-TW" altLang="en-US" sz="2000" dirty="0">
                <a:latin typeface="Heiti SC Medium" pitchFamily="2" charset="-128"/>
                <a:ea typeface="Heiti SC Medium" pitchFamily="2" charset="-128"/>
              </a:rPr>
              <a:t>此張圖片是狗的機率是</a:t>
            </a:r>
            <a:r>
              <a:rPr kumimoji="1" lang="en-US" altLang="zh-TW" sz="2000" dirty="0">
                <a:latin typeface="Heiti SC Medium" pitchFamily="2" charset="-128"/>
                <a:ea typeface="Heiti SC Medium" pitchFamily="2" charset="-128"/>
              </a:rPr>
              <a:t>0.43</a:t>
            </a:r>
          </a:p>
          <a:p>
            <a:r>
              <a:rPr kumimoji="1" lang="zh-TW" altLang="en-US" sz="2000" dirty="0">
                <a:latin typeface="Heiti SC Medium" pitchFamily="2" charset="-128"/>
                <a:ea typeface="Heiti SC Medium" pitchFamily="2" charset="-128"/>
              </a:rPr>
              <a:t>此張圖片是貓的機率是</a:t>
            </a:r>
            <a:r>
              <a:rPr kumimoji="1" lang="en-US" altLang="zh-TW" sz="2000" dirty="0">
                <a:latin typeface="Heiti SC Medium" pitchFamily="2" charset="-128"/>
                <a:ea typeface="Heiti SC Medium" pitchFamily="2" charset="-128"/>
              </a:rPr>
              <a:t>0.47</a:t>
            </a:r>
          </a:p>
        </p:txBody>
      </p:sp>
      <p:cxnSp>
        <p:nvCxnSpPr>
          <p:cNvPr id="13" name="直線箭頭接點 12">
            <a:extLst>
              <a:ext uri="{FF2B5EF4-FFF2-40B4-BE49-F238E27FC236}">
                <a16:creationId xmlns:a16="http://schemas.microsoft.com/office/drawing/2014/main" id="{B68F2FBC-A88F-A64F-8112-847D00EC1ABD}"/>
              </a:ext>
            </a:extLst>
          </p:cNvPr>
          <p:cNvCxnSpPr>
            <a:stCxn id="4" idx="3"/>
            <a:endCxn id="10" idx="1"/>
          </p:cNvCxnSpPr>
          <p:nvPr/>
        </p:nvCxnSpPr>
        <p:spPr>
          <a:xfrm flipV="1">
            <a:off x="4181856" y="2798064"/>
            <a:ext cx="17922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箭頭接點 13">
            <a:extLst>
              <a:ext uri="{FF2B5EF4-FFF2-40B4-BE49-F238E27FC236}">
                <a16:creationId xmlns:a16="http://schemas.microsoft.com/office/drawing/2014/main" id="{50914483-8E4D-CE47-B929-C253809AE821}"/>
              </a:ext>
            </a:extLst>
          </p:cNvPr>
          <p:cNvCxnSpPr>
            <a:cxnSpLocks/>
            <a:stCxn id="5" idx="3"/>
            <a:endCxn id="11" idx="1"/>
          </p:cNvCxnSpPr>
          <p:nvPr/>
        </p:nvCxnSpPr>
        <p:spPr>
          <a:xfrm>
            <a:off x="4181856" y="5178553"/>
            <a:ext cx="1792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C79727F1-02E2-6D42-B671-C3845D82E8E1}"/>
              </a:ext>
            </a:extLst>
          </p:cNvPr>
          <p:cNvSpPr txBox="1"/>
          <p:nvPr/>
        </p:nvSpPr>
        <p:spPr>
          <a:xfrm>
            <a:off x="2840736" y="3757476"/>
            <a:ext cx="6032421"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為什麽有這樣的差異？有什麼可能的原因？</a:t>
            </a:r>
          </a:p>
        </p:txBody>
      </p:sp>
    </p:spTree>
    <p:extLst>
      <p:ext uri="{BB962C8B-B14F-4D97-AF65-F5344CB8AC3E}">
        <p14:creationId xmlns:p14="http://schemas.microsoft.com/office/powerpoint/2010/main" val="572657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實際上</a:t>
            </a:r>
            <a:r>
              <a:rPr kumimoji="1" lang="en-US" altLang="zh-TW" dirty="0">
                <a:latin typeface="Heiti SC Medium" pitchFamily="2" charset="-128"/>
                <a:ea typeface="Heiti SC Medium" pitchFamily="2" charset="-128"/>
              </a:rPr>
              <a:t> </a:t>
            </a:r>
            <a:r>
              <a:rPr kumimoji="1" lang="zh-TW" altLang="en-US" dirty="0">
                <a:latin typeface="Heiti SC Medium" pitchFamily="2" charset="-128"/>
                <a:ea typeface="Heiti SC Medium" pitchFamily="2" charset="-128"/>
              </a:rPr>
              <a:t>類神經網路是這樣</a:t>
            </a:r>
            <a:r>
              <a:rPr kumimoji="1" lang="en-US" altLang="zh-TW" dirty="0">
                <a:latin typeface="Heiti SC Medium" pitchFamily="2" charset="-128"/>
                <a:ea typeface="Heiti SC Medium" pitchFamily="2" charset="-128"/>
              </a:rPr>
              <a:t>…</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highlight>
                  <a:srgbClr val="FFFF00"/>
                </a:highlight>
                <a:latin typeface="Heiti SC Medium" pitchFamily="2" charset="-128"/>
                <a:ea typeface="Heiti SC Medium" pitchFamily="2" charset="-128"/>
              </a:rPr>
              <a:t>輸入值與對應的權重相乘後加總，</a:t>
            </a:r>
            <a:endParaRPr kumimoji="1" lang="en-US" altLang="zh-TW" sz="2000" dirty="0">
              <a:highlight>
                <a:srgbClr val="FFFF00"/>
              </a:highlight>
              <a:latin typeface="Heiti SC Medium" pitchFamily="2" charset="-128"/>
              <a:ea typeface="Heiti SC Medium" pitchFamily="2" charset="-128"/>
            </a:endParaRPr>
          </a:p>
          <a:p>
            <a:r>
              <a:rPr kumimoji="1" lang="zh-TW" altLang="en-US" sz="2000" dirty="0">
                <a:highlight>
                  <a:srgbClr val="FFFF00"/>
                </a:highlight>
                <a:latin typeface="Heiti SC Medium" pitchFamily="2" charset="-128"/>
                <a:ea typeface="Heiti SC Medium" pitchFamily="2" charset="-128"/>
              </a:rPr>
              <a:t>再透過激勵函數轉換成輸出值。</a:t>
            </a:r>
          </a:p>
        </p:txBody>
      </p:sp>
    </p:spTree>
    <p:extLst>
      <p:ext uri="{BB962C8B-B14F-4D97-AF65-F5344CB8AC3E}">
        <p14:creationId xmlns:p14="http://schemas.microsoft.com/office/powerpoint/2010/main" val="2253312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a:extLst>
              <a:ext uri="{FF2B5EF4-FFF2-40B4-BE49-F238E27FC236}">
                <a16:creationId xmlns:a16="http://schemas.microsoft.com/office/drawing/2014/main" id="{D27EA316-EECB-484F-9400-5BF37D8C5F23}"/>
              </a:ext>
            </a:extLst>
          </p:cNvPr>
          <p:cNvPicPr>
            <a:picLocks noChangeAspect="1"/>
          </p:cNvPicPr>
          <p:nvPr/>
        </p:nvPicPr>
        <p:blipFill>
          <a:blip r:embed="rId2"/>
          <a:stretch>
            <a:fillRect/>
          </a:stretch>
        </p:blipFill>
        <p:spPr>
          <a:xfrm>
            <a:off x="391504" y="2766894"/>
            <a:ext cx="1813233" cy="1208937"/>
          </a:xfrm>
          <a:prstGeom prst="rect">
            <a:avLst/>
          </a:prstGeom>
        </p:spPr>
      </p:pic>
      <p:sp>
        <p:nvSpPr>
          <p:cNvPr id="31" name="文字方塊 30">
            <a:extLst>
              <a:ext uri="{FF2B5EF4-FFF2-40B4-BE49-F238E27FC236}">
                <a16:creationId xmlns:a16="http://schemas.microsoft.com/office/drawing/2014/main" id="{AD056E9D-9B9F-B04D-9319-6228CBC01D5C}"/>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703693" y="2912333"/>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914752" y="1001485"/>
            <a:ext cx="9739642" cy="4855030"/>
            <a:chOff x="-67684" y="903514"/>
            <a:chExt cx="9739642"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764365" y="2237015"/>
              <a:ext cx="1249491" cy="751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855684" y="3205844"/>
              <a:ext cx="1158172" cy="5773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67684" y="4065817"/>
              <a:ext cx="2081540" cy="1328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狗</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8743" y="1268186"/>
              <a:ext cx="2022599" cy="15461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85882" y="3007005"/>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298120" y="3611162"/>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644752" y="3623788"/>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id="{EBF1E784-0DF1-4341-BA9C-B0D75AAA42FA}"/>
              </a:ext>
            </a:extLst>
          </p:cNvPr>
          <p:cNvSpPr txBox="1"/>
          <p:nvPr/>
        </p:nvSpPr>
        <p:spPr>
          <a:xfrm>
            <a:off x="527466" y="2272608"/>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8" name="文字方塊 47">
            <a:extLst>
              <a:ext uri="{FF2B5EF4-FFF2-40B4-BE49-F238E27FC236}">
                <a16:creationId xmlns:a16="http://schemas.microsoft.com/office/drawing/2014/main" id="{20E035E2-80DA-814A-83F4-2AE3200843F0}"/>
              </a:ext>
            </a:extLst>
          </p:cNvPr>
          <p:cNvSpPr txBox="1"/>
          <p:nvPr/>
        </p:nvSpPr>
        <p:spPr>
          <a:xfrm>
            <a:off x="1838120" y="228736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1AAB68A3-2B53-0A4D-BA51-ADEE71763D94}"/>
              </a:ext>
            </a:extLst>
          </p:cNvPr>
          <p:cNvSpPr txBox="1"/>
          <p:nvPr/>
        </p:nvSpPr>
        <p:spPr>
          <a:xfrm>
            <a:off x="2233494" y="361445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5DFB7E7E-3AD8-D640-A835-B0C9A363BA62}"/>
              </a:ext>
            </a:extLst>
          </p:cNvPr>
          <p:cNvSpPr txBox="1"/>
          <p:nvPr/>
        </p:nvSpPr>
        <p:spPr>
          <a:xfrm>
            <a:off x="856407" y="4574758"/>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3336470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a:extLst>
              <a:ext uri="{FF2B5EF4-FFF2-40B4-BE49-F238E27FC236}">
                <a16:creationId xmlns:a16="http://schemas.microsoft.com/office/drawing/2014/main" id="{54BD87A8-43E9-C44A-9F75-DCA308C78BEC}"/>
              </a:ext>
            </a:extLst>
          </p:cNvPr>
          <p:cNvPicPr>
            <a:picLocks noChangeAspect="1"/>
          </p:cNvPicPr>
          <p:nvPr/>
        </p:nvPicPr>
        <p:blipFill rotWithShape="1">
          <a:blip r:embed="rId2"/>
          <a:srcRect l="3486" t="55504" r="61926" b="20222"/>
          <a:stretch/>
        </p:blipFill>
        <p:spPr>
          <a:xfrm>
            <a:off x="26336" y="1604395"/>
            <a:ext cx="1817914" cy="1275860"/>
          </a:xfrm>
          <a:prstGeom prst="rect">
            <a:avLst/>
          </a:prstGeom>
        </p:spPr>
      </p:pic>
      <p:pic>
        <p:nvPicPr>
          <p:cNvPr id="37" name="圖片 36">
            <a:extLst>
              <a:ext uri="{FF2B5EF4-FFF2-40B4-BE49-F238E27FC236}">
                <a16:creationId xmlns:a16="http://schemas.microsoft.com/office/drawing/2014/main" id="{3EC2528F-E0BC-C140-9C4A-911B8CBF70A7}"/>
              </a:ext>
            </a:extLst>
          </p:cNvPr>
          <p:cNvPicPr>
            <a:picLocks noChangeAspect="1"/>
          </p:cNvPicPr>
          <p:nvPr/>
        </p:nvPicPr>
        <p:blipFill rotWithShape="1">
          <a:blip r:embed="rId2"/>
          <a:srcRect l="55882" t="56967" r="417" b="21701"/>
          <a:stretch/>
        </p:blipFill>
        <p:spPr>
          <a:xfrm>
            <a:off x="296884" y="2880255"/>
            <a:ext cx="2296885" cy="1121228"/>
          </a:xfrm>
          <a:prstGeom prst="rect">
            <a:avLst/>
          </a:prstGeom>
        </p:spPr>
      </p:pic>
      <p:sp>
        <p:nvSpPr>
          <p:cNvPr id="12" name="橢圓 11">
            <a:extLst>
              <a:ext uri="{FF2B5EF4-FFF2-40B4-BE49-F238E27FC236}">
                <a16:creationId xmlns:a16="http://schemas.microsoft.com/office/drawing/2014/main" id="{A34F59E1-158D-6948-9F21-1634B579A3D4}"/>
              </a:ext>
            </a:extLst>
          </p:cNvPr>
          <p:cNvSpPr>
            <a:spLocks noChangeAspect="1"/>
          </p:cNvSpPr>
          <p:nvPr/>
        </p:nvSpPr>
        <p:spPr>
          <a:xfrm>
            <a:off x="560377" y="3100457"/>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1" name="群組 60">
            <a:extLst>
              <a:ext uri="{FF2B5EF4-FFF2-40B4-BE49-F238E27FC236}">
                <a16:creationId xmlns:a16="http://schemas.microsoft.com/office/drawing/2014/main" id="{5495AB3C-AA73-F94F-9D45-DD6D02BD817A}"/>
              </a:ext>
            </a:extLst>
          </p:cNvPr>
          <p:cNvGrpSpPr/>
          <p:nvPr/>
        </p:nvGrpSpPr>
        <p:grpSpPr>
          <a:xfrm>
            <a:off x="740377" y="1001485"/>
            <a:ext cx="10218817" cy="4855030"/>
            <a:chOff x="-242059" y="903514"/>
            <a:chExt cx="10218817" cy="4855030"/>
          </a:xfrm>
        </p:grpSpPr>
        <p:sp>
          <p:nvSpPr>
            <p:cNvPr id="2" name="橢圓 1">
              <a:extLst>
                <a:ext uri="{FF2B5EF4-FFF2-40B4-BE49-F238E27FC236}">
                  <a16:creationId xmlns:a16="http://schemas.microsoft.com/office/drawing/2014/main" id="{485EEE3F-0A99-574F-A385-91F56A64C410}"/>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5" name="橢圓 4">
              <a:extLst>
                <a:ext uri="{FF2B5EF4-FFF2-40B4-BE49-F238E27FC236}">
                  <a16:creationId xmlns:a16="http://schemas.microsoft.com/office/drawing/2014/main" id="{70D519BF-7F4A-7746-8CFC-160B6CFA0E82}"/>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9A0F2E03-BC6A-2543-A1E4-AD08E4E00EDE}"/>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AA765508-2392-A74C-9F9B-1BC130C4B7D6}"/>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8" name="文字方塊 7">
              <a:extLst>
                <a:ext uri="{FF2B5EF4-FFF2-40B4-BE49-F238E27FC236}">
                  <a16:creationId xmlns:a16="http://schemas.microsoft.com/office/drawing/2014/main" id="{EB610BCB-B0E2-0B48-BC7E-BA27FC7034D8}"/>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4" name="直線箭頭接點 13">
              <a:extLst>
                <a:ext uri="{FF2B5EF4-FFF2-40B4-BE49-F238E27FC236}">
                  <a16:creationId xmlns:a16="http://schemas.microsoft.com/office/drawing/2014/main" id="{629CA66F-74F8-AC40-8DBE-3CC42EA298AF}"/>
                </a:ext>
              </a:extLst>
            </p:cNvPr>
            <p:cNvCxnSpPr>
              <a:cxnSpLocks/>
              <a:stCxn id="34" idx="7"/>
              <a:endCxn id="5" idx="2"/>
            </p:cNvCxnSpPr>
            <p:nvPr/>
          </p:nvCxnSpPr>
          <p:spPr>
            <a:xfrm flipV="1">
              <a:off x="531075" y="2237015"/>
              <a:ext cx="1482781" cy="9502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9ADF8FE0-6621-1B40-BDBE-160105E2AD62}"/>
                </a:ext>
              </a:extLst>
            </p:cNvPr>
            <p:cNvCxnSpPr>
              <a:cxnSpLocks/>
              <a:stCxn id="36" idx="6"/>
              <a:endCxn id="6" idx="2"/>
            </p:cNvCxnSpPr>
            <p:nvPr/>
          </p:nvCxnSpPr>
          <p:spPr>
            <a:xfrm flipV="1">
              <a:off x="1221814" y="3205844"/>
              <a:ext cx="792042" cy="2905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AE047EB-638C-1F4B-B64B-5FF349A8972D}"/>
                </a:ext>
              </a:extLst>
            </p:cNvPr>
            <p:cNvCxnSpPr>
              <a:cxnSpLocks/>
              <a:stCxn id="40" idx="4"/>
              <a:endCxn id="7" idx="2"/>
            </p:cNvCxnSpPr>
            <p:nvPr/>
          </p:nvCxnSpPr>
          <p:spPr>
            <a:xfrm>
              <a:off x="54508" y="3687553"/>
              <a:ext cx="1959348" cy="17063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橢圓 19">
                  <a:extLst>
                    <a:ext uri="{FF2B5EF4-FFF2-40B4-BE49-F238E27FC236}">
                      <a16:creationId xmlns:a16="http://schemas.microsoft.com/office/drawing/2014/main" id="{9BCFA655-0E2D-8E4F-A147-42E086F90685}"/>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3"/>
                  <a:stretch>
                    <a:fillRect/>
                  </a:stretch>
                </a:blipFill>
                <a:ln w="28575">
                  <a:solidFill>
                    <a:schemeClr val="tx1"/>
                  </a:solidFill>
                </a:ln>
              </p:spPr>
              <p:txBody>
                <a:bodyPr/>
                <a:lstStyle/>
                <a:p>
                  <a:r>
                    <a:rPr lang="zh-TW" altLang="en-US">
                      <a:noFill/>
                    </a:rPr>
                    <a:t> </a:t>
                  </a:r>
                </a:p>
              </p:txBody>
            </p:sp>
          </mc:Fallback>
        </mc:AlternateContent>
        <p:cxnSp>
          <p:nvCxnSpPr>
            <p:cNvPr id="21" name="直線箭頭接點 20">
              <a:extLst>
                <a:ext uri="{FF2B5EF4-FFF2-40B4-BE49-F238E27FC236}">
                  <a16:creationId xmlns:a16="http://schemas.microsoft.com/office/drawing/2014/main" id="{4AC561A3-9063-F644-9763-FB9671517B4E}"/>
                </a:ext>
              </a:extLst>
            </p:cNvPr>
            <p:cNvCxnSpPr>
              <a:cxnSpLocks/>
              <a:stCxn id="2" idx="6"/>
              <a:endCxn id="20"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1FFDA05C-52AA-DA43-AF21-3770F8B7D83D}"/>
                </a:ext>
              </a:extLst>
            </p:cNvPr>
            <p:cNvCxnSpPr>
              <a:cxnSpLocks/>
              <a:stCxn id="5" idx="6"/>
              <a:endCxn id="20"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CA42CC41-F8AF-584A-93D6-8CD9E83AF381}"/>
                </a:ext>
              </a:extLst>
            </p:cNvPr>
            <p:cNvCxnSpPr>
              <a:cxnSpLocks/>
              <a:stCxn id="6" idx="6"/>
              <a:endCxn id="20"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B3A2F159-60F6-9846-985C-74DAA96B1092}"/>
                </a:ext>
              </a:extLst>
            </p:cNvPr>
            <p:cNvCxnSpPr>
              <a:cxnSpLocks/>
              <a:stCxn id="7" idx="6"/>
              <a:endCxn id="20"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EA856D4D-F311-C442-B58E-1AE96B5926AD}"/>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43" name="文字方塊 42">
              <a:extLst>
                <a:ext uri="{FF2B5EF4-FFF2-40B4-BE49-F238E27FC236}">
                  <a16:creationId xmlns:a16="http://schemas.microsoft.com/office/drawing/2014/main" id="{01BBEF80-5334-4640-A4C3-F8BA6B46AD2C}"/>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44" name="文字方塊 43">
              <a:extLst>
                <a:ext uri="{FF2B5EF4-FFF2-40B4-BE49-F238E27FC236}">
                  <a16:creationId xmlns:a16="http://schemas.microsoft.com/office/drawing/2014/main" id="{93725281-AA74-9149-826D-605F762433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45" name="文字方塊 44">
              <a:extLst>
                <a:ext uri="{FF2B5EF4-FFF2-40B4-BE49-F238E27FC236}">
                  <a16:creationId xmlns:a16="http://schemas.microsoft.com/office/drawing/2014/main" id="{51476BA2-05F8-E748-A6B8-720168BF1DF9}"/>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46" name="文字方塊 45">
              <a:extLst>
                <a:ext uri="{FF2B5EF4-FFF2-40B4-BE49-F238E27FC236}">
                  <a16:creationId xmlns:a16="http://schemas.microsoft.com/office/drawing/2014/main" id="{BB027ECF-71C9-9240-8DEE-92E94BF83417}"/>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47" name="直線箭頭接點 46">
              <a:extLst>
                <a:ext uri="{FF2B5EF4-FFF2-40B4-BE49-F238E27FC236}">
                  <a16:creationId xmlns:a16="http://schemas.microsoft.com/office/drawing/2014/main" id="{5FA29870-C59C-334A-9292-2A9FF5598A65}"/>
                </a:ext>
              </a:extLst>
            </p:cNvPr>
            <p:cNvCxnSpPr>
              <a:cxnSpLocks/>
              <a:stCxn id="20" idx="6"/>
              <a:endCxn id="52"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橢圓 51">
              <a:extLst>
                <a:ext uri="{FF2B5EF4-FFF2-40B4-BE49-F238E27FC236}">
                  <a16:creationId xmlns:a16="http://schemas.microsoft.com/office/drawing/2014/main" id="{8E025905-F474-A840-90BB-67E45137B98B}"/>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55" name="直線箭頭接點 54">
              <a:extLst>
                <a:ext uri="{FF2B5EF4-FFF2-40B4-BE49-F238E27FC236}">
                  <a16:creationId xmlns:a16="http://schemas.microsoft.com/office/drawing/2014/main" id="{6BA33C5C-A8A1-4647-AEFF-5AC6484727BB}"/>
                </a:ext>
              </a:extLst>
            </p:cNvPr>
            <p:cNvCxnSpPr>
              <a:cxnSpLocks/>
              <a:stCxn id="52" idx="6"/>
              <a:endCxn id="58" idx="2"/>
            </p:cNvCxnSpPr>
            <p:nvPr/>
          </p:nvCxnSpPr>
          <p:spPr>
            <a:xfrm>
              <a:off x="8327572" y="3201180"/>
              <a:ext cx="6150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04C4A80B-797C-3144-BD25-B5CD6E1C2B4C}"/>
                </a:ext>
              </a:extLst>
            </p:cNvPr>
            <p:cNvSpPr/>
            <p:nvPr/>
          </p:nvSpPr>
          <p:spPr>
            <a:xfrm>
              <a:off x="8942615" y="2684108"/>
              <a:ext cx="1034143" cy="10341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highlight>
                    <a:srgbClr val="FFFF00"/>
                  </a:highlight>
                  <a:latin typeface="Heiti SC Medium" pitchFamily="2" charset="-128"/>
                  <a:ea typeface="Heiti SC Medium" pitchFamily="2" charset="-128"/>
                </a:rPr>
                <a:t>人聲</a:t>
              </a:r>
            </a:p>
          </p:txBody>
        </p:sp>
        <p:cxnSp>
          <p:nvCxnSpPr>
            <p:cNvPr id="10" name="直線箭頭接點 9">
              <a:extLst>
                <a:ext uri="{FF2B5EF4-FFF2-40B4-BE49-F238E27FC236}">
                  <a16:creationId xmlns:a16="http://schemas.microsoft.com/office/drawing/2014/main" id="{118E7021-26EA-9D46-AEE8-12BA995BBD18}"/>
                </a:ext>
              </a:extLst>
            </p:cNvPr>
            <p:cNvCxnSpPr>
              <a:cxnSpLocks/>
              <a:stCxn id="12" idx="0"/>
              <a:endCxn id="2" idx="2"/>
            </p:cNvCxnSpPr>
            <p:nvPr/>
          </p:nvCxnSpPr>
          <p:spPr>
            <a:xfrm flipV="1">
              <a:off x="-242059" y="1268186"/>
              <a:ext cx="2255915" cy="17343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橢圓 33">
            <a:extLst>
              <a:ext uri="{FF2B5EF4-FFF2-40B4-BE49-F238E27FC236}">
                <a16:creationId xmlns:a16="http://schemas.microsoft.com/office/drawing/2014/main" id="{62E730B2-92D6-AA46-BFD0-EB57EE7F771D}"/>
              </a:ext>
            </a:extLst>
          </p:cNvPr>
          <p:cNvSpPr>
            <a:spLocks noChangeAspect="1"/>
          </p:cNvSpPr>
          <p:nvPr/>
        </p:nvSpPr>
        <p:spPr>
          <a:xfrm>
            <a:off x="1206232" y="32324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橢圓 35">
            <a:extLst>
              <a:ext uri="{FF2B5EF4-FFF2-40B4-BE49-F238E27FC236}">
                <a16:creationId xmlns:a16="http://schemas.microsoft.com/office/drawing/2014/main" id="{CEC6A14F-EC83-8F44-A2EC-528D6283419D}"/>
              </a:ext>
            </a:extLst>
          </p:cNvPr>
          <p:cNvSpPr>
            <a:spLocks noChangeAspect="1"/>
          </p:cNvSpPr>
          <p:nvPr/>
        </p:nvSpPr>
        <p:spPr>
          <a:xfrm>
            <a:off x="1844250" y="3414388"/>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橢圓 39">
            <a:extLst>
              <a:ext uri="{FF2B5EF4-FFF2-40B4-BE49-F238E27FC236}">
                <a16:creationId xmlns:a16="http://schemas.microsoft.com/office/drawing/2014/main" id="{2B6D41DA-1353-C04E-B20E-3A586154D1D9}"/>
              </a:ext>
            </a:extLst>
          </p:cNvPr>
          <p:cNvSpPr>
            <a:spLocks noChangeAspect="1"/>
          </p:cNvSpPr>
          <p:nvPr/>
        </p:nvSpPr>
        <p:spPr>
          <a:xfrm>
            <a:off x="856944" y="3425524"/>
            <a:ext cx="360000" cy="36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4C717AA3-A6AC-4848-8C1B-AEF1281783B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sp>
        <p:nvSpPr>
          <p:cNvPr id="48" name="文字方塊 47">
            <a:extLst>
              <a:ext uri="{FF2B5EF4-FFF2-40B4-BE49-F238E27FC236}">
                <a16:creationId xmlns:a16="http://schemas.microsoft.com/office/drawing/2014/main" id="{CA40EF0A-F051-2744-85AA-1BFA50D3B66D}"/>
              </a:ext>
            </a:extLst>
          </p:cNvPr>
          <p:cNvSpPr txBox="1"/>
          <p:nvPr/>
        </p:nvSpPr>
        <p:spPr>
          <a:xfrm>
            <a:off x="1332846" y="1848241"/>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1</a:t>
            </a:r>
            <a:endParaRPr kumimoji="1" lang="zh-TW" altLang="en-US" dirty="0">
              <a:solidFill>
                <a:srgbClr val="FF0000"/>
              </a:solidFill>
              <a:latin typeface="Heiti SC Medium" pitchFamily="2" charset="-128"/>
              <a:ea typeface="Heiti SC Medium" pitchFamily="2" charset="-128"/>
            </a:endParaRPr>
          </a:p>
        </p:txBody>
      </p:sp>
      <p:sp>
        <p:nvSpPr>
          <p:cNvPr id="49" name="文字方塊 48">
            <a:extLst>
              <a:ext uri="{FF2B5EF4-FFF2-40B4-BE49-F238E27FC236}">
                <a16:creationId xmlns:a16="http://schemas.microsoft.com/office/drawing/2014/main" id="{855F9F4D-8DE4-F24D-8758-A5C4A2E502CA}"/>
              </a:ext>
            </a:extLst>
          </p:cNvPr>
          <p:cNvSpPr txBox="1"/>
          <p:nvPr/>
        </p:nvSpPr>
        <p:spPr>
          <a:xfrm>
            <a:off x="1744436" y="2435213"/>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2</a:t>
            </a:r>
            <a:endParaRPr kumimoji="1" lang="zh-TW" altLang="en-US" dirty="0">
              <a:solidFill>
                <a:srgbClr val="FF0000"/>
              </a:solidFill>
              <a:latin typeface="Heiti SC Medium" pitchFamily="2" charset="-128"/>
              <a:ea typeface="Heiti SC Medium" pitchFamily="2" charset="-128"/>
            </a:endParaRPr>
          </a:p>
        </p:txBody>
      </p:sp>
      <p:sp>
        <p:nvSpPr>
          <p:cNvPr id="50" name="文字方塊 49">
            <a:extLst>
              <a:ext uri="{FF2B5EF4-FFF2-40B4-BE49-F238E27FC236}">
                <a16:creationId xmlns:a16="http://schemas.microsoft.com/office/drawing/2014/main" id="{02F1B9C8-4970-BB45-A8EA-0236312D0DA3}"/>
              </a:ext>
            </a:extLst>
          </p:cNvPr>
          <p:cNvSpPr txBox="1"/>
          <p:nvPr/>
        </p:nvSpPr>
        <p:spPr>
          <a:xfrm>
            <a:off x="2183869" y="3557097"/>
            <a:ext cx="774571"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3</a:t>
            </a:r>
            <a:endParaRPr kumimoji="1" lang="zh-TW" altLang="en-US" dirty="0">
              <a:solidFill>
                <a:srgbClr val="FF0000"/>
              </a:solidFill>
              <a:latin typeface="Heiti SC Medium" pitchFamily="2" charset="-128"/>
              <a:ea typeface="Heiti SC Medium" pitchFamily="2" charset="-128"/>
            </a:endParaRPr>
          </a:p>
        </p:txBody>
      </p:sp>
      <p:sp>
        <p:nvSpPr>
          <p:cNvPr id="51" name="文字方塊 50">
            <a:extLst>
              <a:ext uri="{FF2B5EF4-FFF2-40B4-BE49-F238E27FC236}">
                <a16:creationId xmlns:a16="http://schemas.microsoft.com/office/drawing/2014/main" id="{D9592117-C2B1-D44D-A38C-35BE38D16CCE}"/>
              </a:ext>
            </a:extLst>
          </p:cNvPr>
          <p:cNvSpPr txBox="1"/>
          <p:nvPr/>
        </p:nvSpPr>
        <p:spPr>
          <a:xfrm>
            <a:off x="1126225" y="4364540"/>
            <a:ext cx="787395" cy="369332"/>
          </a:xfrm>
          <a:prstGeom prst="rect">
            <a:avLst/>
          </a:prstGeom>
          <a:noFill/>
        </p:spPr>
        <p:txBody>
          <a:bodyPr wrap="none" rtlCol="0">
            <a:spAutoFit/>
          </a:bodyPr>
          <a:lstStyle/>
          <a:p>
            <a:r>
              <a:rPr kumimoji="1" lang="zh-TW" altLang="en-US" dirty="0">
                <a:solidFill>
                  <a:srgbClr val="FF0000"/>
                </a:solidFill>
                <a:latin typeface="Heiti SC Medium" pitchFamily="2" charset="-128"/>
                <a:ea typeface="Heiti SC Medium" pitchFamily="2" charset="-128"/>
              </a:rPr>
              <a:t>特徵</a:t>
            </a:r>
            <a:r>
              <a:rPr kumimoji="1" lang="en-US" altLang="zh-TW" dirty="0">
                <a:solidFill>
                  <a:srgbClr val="FF0000"/>
                </a:solidFill>
                <a:latin typeface="Heiti SC Medium" pitchFamily="2" charset="-128"/>
                <a:ea typeface="Heiti SC Medium" pitchFamily="2" charset="-128"/>
              </a:rPr>
              <a:t>n</a:t>
            </a:r>
            <a:endParaRPr kumimoji="1"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2128656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C81F9AB0-F738-A546-8EE9-4AE39FF81173}"/>
              </a:ext>
            </a:extLst>
          </p:cNvPr>
          <p:cNvSpPr/>
          <p:nvPr/>
        </p:nvSpPr>
        <p:spPr>
          <a:xfrm>
            <a:off x="7569180" y="3201935"/>
            <a:ext cx="1703626" cy="1661728"/>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輸出值</a:t>
            </a:r>
          </a:p>
        </p:txBody>
      </p:sp>
      <p:sp>
        <p:nvSpPr>
          <p:cNvPr id="34" name="文字方塊 33">
            <a:extLst>
              <a:ext uri="{FF2B5EF4-FFF2-40B4-BE49-F238E27FC236}">
                <a16:creationId xmlns:a16="http://schemas.microsoft.com/office/drawing/2014/main" id="{A41CFA09-DEE6-4E4C-A550-6D4C1BA9EA81}"/>
              </a:ext>
            </a:extLst>
          </p:cNvPr>
          <p:cNvSpPr txBox="1"/>
          <p:nvPr/>
        </p:nvSpPr>
        <p:spPr>
          <a:xfrm>
            <a:off x="6559746" y="5719395"/>
            <a:ext cx="4031873" cy="707886"/>
          </a:xfrm>
          <a:prstGeom prst="rect">
            <a:avLst/>
          </a:prstGeom>
          <a:noFill/>
        </p:spPr>
        <p:txBody>
          <a:bodyPr wrap="none" rtlCol="0">
            <a:spAutoFit/>
          </a:bodyPr>
          <a:lstStyle/>
          <a:p>
            <a:r>
              <a:rPr kumimoji="1" lang="zh-TW" altLang="en-US" sz="2000" dirty="0">
                <a:solidFill>
                  <a:schemeClr val="accent6"/>
                </a:solidFill>
                <a:latin typeface="Heiti SC Medium" pitchFamily="2" charset="-128"/>
                <a:ea typeface="Heiti SC Medium" pitchFamily="2" charset="-128"/>
              </a:rPr>
              <a:t>輸入值與對應的權重相乘後加總，</a:t>
            </a:r>
            <a:endParaRPr kumimoji="1" lang="en-US" altLang="zh-TW" sz="2000" dirty="0">
              <a:solidFill>
                <a:schemeClr val="accent6"/>
              </a:solidFill>
              <a:latin typeface="Heiti SC Medium" pitchFamily="2" charset="-128"/>
              <a:ea typeface="Heiti SC Medium" pitchFamily="2" charset="-128"/>
            </a:endParaRPr>
          </a:p>
          <a:p>
            <a:r>
              <a:rPr kumimoji="1" lang="zh-TW" altLang="en-US" sz="2000" dirty="0">
                <a:solidFill>
                  <a:schemeClr val="accent6"/>
                </a:solidFill>
                <a:latin typeface="Heiti SC Medium" pitchFamily="2" charset="-128"/>
                <a:ea typeface="Heiti SC Medium" pitchFamily="2" charset="-128"/>
              </a:rPr>
              <a:t>再透過激勵函數轉換成輸出值。</a:t>
            </a:r>
          </a:p>
        </p:txBody>
      </p:sp>
      <p:sp>
        <p:nvSpPr>
          <p:cNvPr id="35" name="文字方塊 34">
            <a:extLst>
              <a:ext uri="{FF2B5EF4-FFF2-40B4-BE49-F238E27FC236}">
                <a16:creationId xmlns:a16="http://schemas.microsoft.com/office/drawing/2014/main" id="{DB4EBBB8-FF2D-734F-A7BF-15BA4F4BE17E}"/>
              </a:ext>
            </a:extLst>
          </p:cNvPr>
          <p:cNvSpPr txBox="1"/>
          <p:nvPr/>
        </p:nvSpPr>
        <p:spPr>
          <a:xfrm>
            <a:off x="7905750" y="2757872"/>
            <a:ext cx="1107996"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a:t>
            </a:r>
          </a:p>
        </p:txBody>
      </p:sp>
    </p:spTree>
    <p:extLst>
      <p:ext uri="{BB962C8B-B14F-4D97-AF65-F5344CB8AC3E}">
        <p14:creationId xmlns:p14="http://schemas.microsoft.com/office/powerpoint/2010/main" val="228809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198165"/>
            <a:ext cx="492443"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貓</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957F7958-E81B-864F-A5BC-C88F5BDCC6B5}"/>
              </a:ext>
            </a:extLst>
          </p:cNvPr>
          <p:cNvPicPr>
            <a:picLocks noChangeAspect="1"/>
          </p:cNvPicPr>
          <p:nvPr/>
        </p:nvPicPr>
        <p:blipFill>
          <a:blip r:embed="rId2"/>
          <a:stretch>
            <a:fillRect/>
          </a:stretch>
        </p:blipFill>
        <p:spPr>
          <a:xfrm>
            <a:off x="1817329" y="2571425"/>
            <a:ext cx="2303157" cy="1715143"/>
          </a:xfrm>
          <a:prstGeom prst="rect">
            <a:avLst/>
          </a:prstGeom>
        </p:spPr>
      </p:pic>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spTree>
    <p:extLst>
      <p:ext uri="{BB962C8B-B14F-4D97-AF65-F5344CB8AC3E}">
        <p14:creationId xmlns:p14="http://schemas.microsoft.com/office/powerpoint/2010/main" val="4260587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p>
        </p:txBody>
      </p:sp>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8802410" cy="1200329"/>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激勵函數</a:t>
            </a:r>
            <a:r>
              <a:rPr kumimoji="1" lang="zh-TW" altLang="en-US" sz="2400" dirty="0">
                <a:latin typeface="Heiti SC Medium" pitchFamily="2" charset="-128"/>
                <a:ea typeface="Heiti SC Medium" pitchFamily="2" charset="-128"/>
              </a:rPr>
              <a:t>的概念，我們會在</a:t>
            </a:r>
            <a:r>
              <a:rPr kumimoji="1" lang="zh-TW" altLang="en-US" sz="2400" dirty="0">
                <a:highlight>
                  <a:srgbClr val="FFFF00"/>
                </a:highlight>
                <a:latin typeface="Heiti SC Medium" pitchFamily="2" charset="-128"/>
                <a:ea typeface="Heiti SC Medium" pitchFamily="2" charset="-128"/>
              </a:rPr>
              <a:t>第五章詳細介紹</a:t>
            </a:r>
            <a:r>
              <a:rPr kumimoji="1" lang="zh-TW" altLang="en-US" sz="2400" dirty="0">
                <a:latin typeface="Heiti SC Medium" pitchFamily="2" charset="-128"/>
                <a:ea typeface="Heiti SC Medium" pitchFamily="2" charset="-128"/>
              </a:rPr>
              <a:t>，</a:t>
            </a:r>
            <a:endParaRPr kumimoji="1"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它在類神經網路中所扮演的角色，是界定輸出值</a:t>
            </a:r>
            <a:r>
              <a:rPr lang="zh-TW" altLang="en-US" sz="2400" dirty="0">
                <a:highlight>
                  <a:srgbClr val="FFFF00"/>
                </a:highlight>
                <a:latin typeface="Heiti SC Medium" pitchFamily="2" charset="-128"/>
                <a:ea typeface="Heiti SC Medium" pitchFamily="2" charset="-128"/>
              </a:rPr>
              <a:t>高於臨界值</a:t>
            </a:r>
            <a:r>
              <a:rPr lang="zh-TW" altLang="en-US" sz="2400" dirty="0">
                <a:latin typeface="Heiti SC Medium" pitchFamily="2" charset="-128"/>
                <a:ea typeface="Heiti SC Medium" pitchFamily="2" charset="-128"/>
              </a:rPr>
              <a:t>時，</a:t>
            </a:r>
            <a:endParaRPr lang="en-US" altLang="zh-TW" sz="2400" dirty="0">
              <a:latin typeface="Heiti SC Medium" pitchFamily="2" charset="-128"/>
              <a:ea typeface="Heiti SC Medium" pitchFamily="2" charset="-128"/>
            </a:endParaRPr>
          </a:p>
          <a:p>
            <a:r>
              <a:rPr lang="zh-TW" altLang="en-US" sz="2400" dirty="0">
                <a:highlight>
                  <a:srgbClr val="FFFF00"/>
                </a:highlight>
                <a:latin typeface="Heiti SC Medium" pitchFamily="2" charset="-128"/>
                <a:ea typeface="Heiti SC Medium" pitchFamily="2" charset="-128"/>
              </a:rPr>
              <a:t>應該輸出哪些我們自己定義的訊號</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p:txBody>
      </p:sp>
      <p:cxnSp>
        <p:nvCxnSpPr>
          <p:cNvPr id="4" name="直線箭頭接點 3">
            <a:extLst>
              <a:ext uri="{FF2B5EF4-FFF2-40B4-BE49-F238E27FC236}">
                <a16:creationId xmlns:a16="http://schemas.microsoft.com/office/drawing/2014/main" id="{1360D8EE-5C2F-3A4C-8A59-74F34E49C338}"/>
              </a:ext>
            </a:extLst>
          </p:cNvPr>
          <p:cNvCxnSpPr>
            <a:cxnSpLocks/>
          </p:cNvCxnSpPr>
          <p:nvPr/>
        </p:nvCxnSpPr>
        <p:spPr>
          <a:xfrm>
            <a:off x="1229328" y="4687747"/>
            <a:ext cx="973334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99A4B34E-EC2B-5C47-801F-69DBCFB1063A}"/>
              </a:ext>
            </a:extLst>
          </p:cNvPr>
          <p:cNvCxnSpPr/>
          <p:nvPr/>
        </p:nvCxnSpPr>
        <p:spPr>
          <a:xfrm>
            <a:off x="5798916" y="4276845"/>
            <a:ext cx="0" cy="821803"/>
          </a:xfrm>
          <a:prstGeom prst="line">
            <a:avLst/>
          </a:prstGeom>
          <a:ln w="5715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30944020-626B-7C4E-883C-858E1ADA84DB}"/>
              </a:ext>
            </a:extLst>
          </p:cNvPr>
          <p:cNvSpPr txBox="1"/>
          <p:nvPr/>
        </p:nvSpPr>
        <p:spPr>
          <a:xfrm>
            <a:off x="5170931" y="5098648"/>
            <a:ext cx="1255970" cy="523220"/>
          </a:xfrm>
          <a:prstGeom prst="rect">
            <a:avLst/>
          </a:prstGeom>
          <a:noFill/>
        </p:spPr>
        <p:txBody>
          <a:bodyPr wrap="square">
            <a:spAutoFit/>
          </a:bodyPr>
          <a:lstStyle/>
          <a:p>
            <a:r>
              <a:rPr kumimoji="1" lang="zh-TW" altLang="en-US" sz="2800" dirty="0">
                <a:highlight>
                  <a:srgbClr val="FFFF00"/>
                </a:highlight>
                <a:latin typeface="Heiti SC Medium" pitchFamily="2" charset="-128"/>
                <a:ea typeface="Heiti SC Medium" pitchFamily="2" charset="-128"/>
              </a:rPr>
              <a:t>臨界值</a:t>
            </a:r>
            <a:endParaRPr lang="zh-TW" altLang="en-US" sz="2800" dirty="0">
              <a:highlight>
                <a:srgbClr val="FFFF00"/>
              </a:highlight>
            </a:endParaRPr>
          </a:p>
        </p:txBody>
      </p:sp>
      <p:sp>
        <p:nvSpPr>
          <p:cNvPr id="12" name="文字方塊 11">
            <a:extLst>
              <a:ext uri="{FF2B5EF4-FFF2-40B4-BE49-F238E27FC236}">
                <a16:creationId xmlns:a16="http://schemas.microsoft.com/office/drawing/2014/main" id="{4FE71B82-CCC5-E947-8116-3E23518E57DD}"/>
              </a:ext>
            </a:extLst>
          </p:cNvPr>
          <p:cNvSpPr txBox="1"/>
          <p:nvPr/>
        </p:nvSpPr>
        <p:spPr>
          <a:xfrm>
            <a:off x="10710922"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3" name="文字方塊 12">
            <a:extLst>
              <a:ext uri="{FF2B5EF4-FFF2-40B4-BE49-F238E27FC236}">
                <a16:creationId xmlns:a16="http://schemas.microsoft.com/office/drawing/2014/main" id="{CF1A346E-6C66-2341-B915-C0BA4CDF4C1F}"/>
              </a:ext>
            </a:extLst>
          </p:cNvPr>
          <p:cNvSpPr txBox="1"/>
          <p:nvPr/>
        </p:nvSpPr>
        <p:spPr>
          <a:xfrm>
            <a:off x="977578" y="4687746"/>
            <a:ext cx="503499" cy="646331"/>
          </a:xfrm>
          <a:prstGeom prst="rect">
            <a:avLst/>
          </a:prstGeom>
          <a:noFill/>
        </p:spPr>
        <p:txBody>
          <a:bodyPr wrap="square">
            <a:spAutoFit/>
          </a:bodyPr>
          <a:lstStyle/>
          <a:p>
            <a:r>
              <a:rPr lang="en-US" altLang="zh-TW" sz="3600" dirty="0"/>
              <a:t>−</a:t>
            </a:r>
            <a:endParaRPr lang="zh-TW" altLang="en-US" sz="3600" dirty="0"/>
          </a:p>
        </p:txBody>
      </p:sp>
      <p:pic>
        <p:nvPicPr>
          <p:cNvPr id="15" name="圖片 14">
            <a:extLst>
              <a:ext uri="{FF2B5EF4-FFF2-40B4-BE49-F238E27FC236}">
                <a16:creationId xmlns:a16="http://schemas.microsoft.com/office/drawing/2014/main" id="{A8E132FD-EB14-FA40-B2C2-3EE7241EDC0B}"/>
              </a:ext>
            </a:extLst>
          </p:cNvPr>
          <p:cNvPicPr>
            <a:picLocks noChangeAspect="1"/>
          </p:cNvPicPr>
          <p:nvPr/>
        </p:nvPicPr>
        <p:blipFill>
          <a:blip r:embed="rId2"/>
          <a:stretch>
            <a:fillRect/>
          </a:stretch>
        </p:blipFill>
        <p:spPr>
          <a:xfrm>
            <a:off x="2457128" y="3429000"/>
            <a:ext cx="2056995" cy="2056995"/>
          </a:xfrm>
          <a:prstGeom prst="rect">
            <a:avLst/>
          </a:prstGeom>
        </p:spPr>
      </p:pic>
      <p:pic>
        <p:nvPicPr>
          <p:cNvPr id="17" name="圖片 16">
            <a:extLst>
              <a:ext uri="{FF2B5EF4-FFF2-40B4-BE49-F238E27FC236}">
                <a16:creationId xmlns:a16="http://schemas.microsoft.com/office/drawing/2014/main" id="{BC0F5C73-AC9B-5746-BA00-1CA50F043524}"/>
              </a:ext>
            </a:extLst>
          </p:cNvPr>
          <p:cNvPicPr>
            <a:picLocks noChangeAspect="1"/>
          </p:cNvPicPr>
          <p:nvPr/>
        </p:nvPicPr>
        <p:blipFill>
          <a:blip r:embed="rId3"/>
          <a:stretch>
            <a:fillRect/>
          </a:stretch>
        </p:blipFill>
        <p:spPr>
          <a:xfrm>
            <a:off x="7103966" y="2875205"/>
            <a:ext cx="2569395" cy="3640559"/>
          </a:xfrm>
          <a:prstGeom prst="rect">
            <a:avLst/>
          </a:prstGeom>
        </p:spPr>
      </p:pic>
      <p:sp>
        <p:nvSpPr>
          <p:cNvPr id="18" name="文字方塊 17">
            <a:extLst>
              <a:ext uri="{FF2B5EF4-FFF2-40B4-BE49-F238E27FC236}">
                <a16:creationId xmlns:a16="http://schemas.microsoft.com/office/drawing/2014/main" id="{DD0D1056-3C42-B243-A8AB-A00B98E6D3D3}"/>
              </a:ext>
            </a:extLst>
          </p:cNvPr>
          <p:cNvSpPr txBox="1"/>
          <p:nvPr/>
        </p:nvSpPr>
        <p:spPr>
          <a:xfrm>
            <a:off x="4080098" y="2989162"/>
            <a:ext cx="1467068" cy="400110"/>
          </a:xfrm>
          <a:prstGeom prst="rect">
            <a:avLst/>
          </a:prstGeom>
          <a:noFill/>
        </p:spPr>
        <p:txBody>
          <a:bodyPr wrap="none" rtlCol="0">
            <a:spAutoFit/>
          </a:bodyPr>
          <a:lstStyle/>
          <a:p>
            <a:r>
              <a:rPr kumimoji="1" lang="zh-TW" altLang="en-US" sz="2000" dirty="0">
                <a:highlight>
                  <a:srgbClr val="00FF00"/>
                </a:highlight>
                <a:latin typeface="Heiti SC Medium" pitchFamily="2" charset="-128"/>
                <a:ea typeface="Heiti SC Medium" pitchFamily="2" charset="-128"/>
              </a:rPr>
              <a:t>低於臨界值</a:t>
            </a:r>
          </a:p>
        </p:txBody>
      </p:sp>
      <p:sp>
        <p:nvSpPr>
          <p:cNvPr id="19" name="文字方塊 18">
            <a:extLst>
              <a:ext uri="{FF2B5EF4-FFF2-40B4-BE49-F238E27FC236}">
                <a16:creationId xmlns:a16="http://schemas.microsoft.com/office/drawing/2014/main" id="{92D0220F-FC28-6745-9397-E2DC01EA798B}"/>
              </a:ext>
            </a:extLst>
          </p:cNvPr>
          <p:cNvSpPr txBox="1"/>
          <p:nvPr/>
        </p:nvSpPr>
        <p:spPr>
          <a:xfrm>
            <a:off x="9360082" y="2443694"/>
            <a:ext cx="1467068" cy="400110"/>
          </a:xfrm>
          <a:prstGeom prst="rect">
            <a:avLst/>
          </a:prstGeom>
          <a:noFill/>
        </p:spPr>
        <p:txBody>
          <a:bodyPr wrap="none" rtlCol="0">
            <a:spAutoFit/>
          </a:bodyPr>
          <a:lstStyle/>
          <a:p>
            <a:r>
              <a:rPr kumimoji="1" lang="zh-TW" altLang="en-US" sz="2000" dirty="0">
                <a:highlight>
                  <a:srgbClr val="FF0000"/>
                </a:highlight>
                <a:latin typeface="Heiti SC Medium" pitchFamily="2" charset="-128"/>
                <a:ea typeface="Heiti SC Medium" pitchFamily="2" charset="-128"/>
              </a:rPr>
              <a:t>高於臨界值</a:t>
            </a:r>
          </a:p>
        </p:txBody>
      </p:sp>
    </p:spTree>
    <p:extLst>
      <p:ext uri="{BB962C8B-B14F-4D97-AF65-F5344CB8AC3E}">
        <p14:creationId xmlns:p14="http://schemas.microsoft.com/office/powerpoint/2010/main" val="3396417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p>
        </p:txBody>
      </p:sp>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8802410" cy="1200329"/>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激勵函數</a:t>
            </a:r>
            <a:r>
              <a:rPr kumimoji="1" lang="zh-TW" altLang="en-US" sz="2400" dirty="0">
                <a:latin typeface="Heiti SC Medium" pitchFamily="2" charset="-128"/>
                <a:ea typeface="Heiti SC Medium" pitchFamily="2" charset="-128"/>
              </a:rPr>
              <a:t>的概念，我們會在</a:t>
            </a:r>
            <a:r>
              <a:rPr kumimoji="1" lang="zh-TW" altLang="en-US" sz="2400" dirty="0">
                <a:highlight>
                  <a:srgbClr val="FFFF00"/>
                </a:highlight>
                <a:latin typeface="Heiti SC Medium" pitchFamily="2" charset="-128"/>
                <a:ea typeface="Heiti SC Medium" pitchFamily="2" charset="-128"/>
              </a:rPr>
              <a:t>第五章詳細介紹</a:t>
            </a:r>
            <a:r>
              <a:rPr kumimoji="1" lang="zh-TW" altLang="en-US" sz="2400" dirty="0">
                <a:latin typeface="Heiti SC Medium" pitchFamily="2" charset="-128"/>
                <a:ea typeface="Heiti SC Medium" pitchFamily="2" charset="-128"/>
              </a:rPr>
              <a:t>，</a:t>
            </a:r>
            <a:endParaRPr kumimoji="1"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它在類神經網路中所扮演的角色，是界定輸出值</a:t>
            </a:r>
            <a:r>
              <a:rPr lang="zh-TW" altLang="en-US" sz="2400" dirty="0">
                <a:highlight>
                  <a:srgbClr val="FFFF00"/>
                </a:highlight>
                <a:latin typeface="Heiti SC Medium" pitchFamily="2" charset="-128"/>
                <a:ea typeface="Heiti SC Medium" pitchFamily="2" charset="-128"/>
              </a:rPr>
              <a:t>高於臨界值</a:t>
            </a:r>
            <a:r>
              <a:rPr lang="zh-TW" altLang="en-US" sz="2400" dirty="0">
                <a:latin typeface="Heiti SC Medium" pitchFamily="2" charset="-128"/>
                <a:ea typeface="Heiti SC Medium" pitchFamily="2" charset="-128"/>
              </a:rPr>
              <a:t>時，</a:t>
            </a:r>
            <a:endParaRPr lang="en-US" altLang="zh-TW" sz="2400" dirty="0">
              <a:latin typeface="Heiti SC Medium" pitchFamily="2" charset="-128"/>
              <a:ea typeface="Heiti SC Medium" pitchFamily="2" charset="-128"/>
            </a:endParaRPr>
          </a:p>
          <a:p>
            <a:r>
              <a:rPr lang="zh-TW" altLang="en-US" sz="2400" dirty="0">
                <a:highlight>
                  <a:srgbClr val="FFFF00"/>
                </a:highlight>
                <a:latin typeface="Heiti SC Medium" pitchFamily="2" charset="-128"/>
                <a:ea typeface="Heiti SC Medium" pitchFamily="2" charset="-128"/>
              </a:rPr>
              <a:t>應該輸出哪些我們自己定義的訊號</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p:txBody>
      </p:sp>
      <p:cxnSp>
        <p:nvCxnSpPr>
          <p:cNvPr id="4" name="直線箭頭接點 3">
            <a:extLst>
              <a:ext uri="{FF2B5EF4-FFF2-40B4-BE49-F238E27FC236}">
                <a16:creationId xmlns:a16="http://schemas.microsoft.com/office/drawing/2014/main" id="{1360D8EE-5C2F-3A4C-8A59-74F34E49C338}"/>
              </a:ext>
            </a:extLst>
          </p:cNvPr>
          <p:cNvCxnSpPr>
            <a:cxnSpLocks/>
          </p:cNvCxnSpPr>
          <p:nvPr/>
        </p:nvCxnSpPr>
        <p:spPr>
          <a:xfrm>
            <a:off x="1229328" y="4687747"/>
            <a:ext cx="973334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99A4B34E-EC2B-5C47-801F-69DBCFB1063A}"/>
              </a:ext>
            </a:extLst>
          </p:cNvPr>
          <p:cNvCxnSpPr/>
          <p:nvPr/>
        </p:nvCxnSpPr>
        <p:spPr>
          <a:xfrm>
            <a:off x="5798916" y="4276845"/>
            <a:ext cx="0" cy="821803"/>
          </a:xfrm>
          <a:prstGeom prst="line">
            <a:avLst/>
          </a:prstGeom>
          <a:ln w="5715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30944020-626B-7C4E-883C-858E1ADA84DB}"/>
              </a:ext>
            </a:extLst>
          </p:cNvPr>
          <p:cNvSpPr txBox="1"/>
          <p:nvPr/>
        </p:nvSpPr>
        <p:spPr>
          <a:xfrm>
            <a:off x="5170931" y="5098648"/>
            <a:ext cx="1255970" cy="523220"/>
          </a:xfrm>
          <a:prstGeom prst="rect">
            <a:avLst/>
          </a:prstGeom>
          <a:noFill/>
        </p:spPr>
        <p:txBody>
          <a:bodyPr wrap="square">
            <a:spAutoFit/>
          </a:bodyPr>
          <a:lstStyle/>
          <a:p>
            <a:r>
              <a:rPr kumimoji="1" lang="zh-TW" altLang="en-US" sz="2800" dirty="0">
                <a:highlight>
                  <a:srgbClr val="FFFF00"/>
                </a:highlight>
                <a:latin typeface="Heiti SC Medium" pitchFamily="2" charset="-128"/>
                <a:ea typeface="Heiti SC Medium" pitchFamily="2" charset="-128"/>
              </a:rPr>
              <a:t>臨界值</a:t>
            </a:r>
            <a:endParaRPr lang="zh-TW" altLang="en-US" sz="2800" dirty="0">
              <a:highlight>
                <a:srgbClr val="FFFF00"/>
              </a:highlight>
            </a:endParaRPr>
          </a:p>
        </p:txBody>
      </p:sp>
      <p:sp>
        <p:nvSpPr>
          <p:cNvPr id="12" name="文字方塊 11">
            <a:extLst>
              <a:ext uri="{FF2B5EF4-FFF2-40B4-BE49-F238E27FC236}">
                <a16:creationId xmlns:a16="http://schemas.microsoft.com/office/drawing/2014/main" id="{4FE71B82-CCC5-E947-8116-3E23518E57DD}"/>
              </a:ext>
            </a:extLst>
          </p:cNvPr>
          <p:cNvSpPr txBox="1"/>
          <p:nvPr/>
        </p:nvSpPr>
        <p:spPr>
          <a:xfrm>
            <a:off x="10710922"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3" name="文字方塊 12">
            <a:extLst>
              <a:ext uri="{FF2B5EF4-FFF2-40B4-BE49-F238E27FC236}">
                <a16:creationId xmlns:a16="http://schemas.microsoft.com/office/drawing/2014/main" id="{CF1A346E-6C66-2341-B915-C0BA4CDF4C1F}"/>
              </a:ext>
            </a:extLst>
          </p:cNvPr>
          <p:cNvSpPr txBox="1"/>
          <p:nvPr/>
        </p:nvSpPr>
        <p:spPr>
          <a:xfrm>
            <a:off x="977578"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8" name="文字方塊 17">
            <a:extLst>
              <a:ext uri="{FF2B5EF4-FFF2-40B4-BE49-F238E27FC236}">
                <a16:creationId xmlns:a16="http://schemas.microsoft.com/office/drawing/2014/main" id="{DD0D1056-3C42-B243-A8AB-A00B98E6D3D3}"/>
              </a:ext>
            </a:extLst>
          </p:cNvPr>
          <p:cNvSpPr txBox="1"/>
          <p:nvPr/>
        </p:nvSpPr>
        <p:spPr>
          <a:xfrm>
            <a:off x="886910" y="3646457"/>
            <a:ext cx="1467068" cy="400110"/>
          </a:xfrm>
          <a:prstGeom prst="rect">
            <a:avLst/>
          </a:prstGeom>
          <a:noFill/>
        </p:spPr>
        <p:txBody>
          <a:bodyPr wrap="none" rtlCol="0">
            <a:spAutoFit/>
          </a:bodyPr>
          <a:lstStyle/>
          <a:p>
            <a:r>
              <a:rPr kumimoji="1" lang="zh-TW" altLang="en-US" sz="2000" dirty="0">
                <a:highlight>
                  <a:srgbClr val="00FF00"/>
                </a:highlight>
                <a:latin typeface="Heiti SC Medium" pitchFamily="2" charset="-128"/>
                <a:ea typeface="Heiti SC Medium" pitchFamily="2" charset="-128"/>
              </a:rPr>
              <a:t>低於臨界值</a:t>
            </a:r>
          </a:p>
        </p:txBody>
      </p:sp>
      <p:sp>
        <p:nvSpPr>
          <p:cNvPr id="19" name="文字方塊 18">
            <a:extLst>
              <a:ext uri="{FF2B5EF4-FFF2-40B4-BE49-F238E27FC236}">
                <a16:creationId xmlns:a16="http://schemas.microsoft.com/office/drawing/2014/main" id="{92D0220F-FC28-6745-9397-E2DC01EA798B}"/>
              </a:ext>
            </a:extLst>
          </p:cNvPr>
          <p:cNvSpPr txBox="1"/>
          <p:nvPr/>
        </p:nvSpPr>
        <p:spPr>
          <a:xfrm>
            <a:off x="9577492" y="2819660"/>
            <a:ext cx="1467068" cy="400110"/>
          </a:xfrm>
          <a:prstGeom prst="rect">
            <a:avLst/>
          </a:prstGeom>
          <a:noFill/>
        </p:spPr>
        <p:txBody>
          <a:bodyPr wrap="none" rtlCol="0">
            <a:spAutoFit/>
          </a:bodyPr>
          <a:lstStyle/>
          <a:p>
            <a:r>
              <a:rPr kumimoji="1" lang="zh-TW" altLang="en-US" sz="2000" dirty="0">
                <a:highlight>
                  <a:srgbClr val="FF0000"/>
                </a:highlight>
                <a:latin typeface="Heiti SC Medium" pitchFamily="2" charset="-128"/>
                <a:ea typeface="Heiti SC Medium" pitchFamily="2" charset="-128"/>
              </a:rPr>
              <a:t>高於臨界值</a:t>
            </a:r>
          </a:p>
        </p:txBody>
      </p:sp>
      <p:pic>
        <p:nvPicPr>
          <p:cNvPr id="14" name="圖片 13">
            <a:extLst>
              <a:ext uri="{FF2B5EF4-FFF2-40B4-BE49-F238E27FC236}">
                <a16:creationId xmlns:a16="http://schemas.microsoft.com/office/drawing/2014/main" id="{44CA1172-27FE-E641-9D09-0CB0CD75A87B}"/>
              </a:ext>
            </a:extLst>
          </p:cNvPr>
          <p:cNvPicPr>
            <a:picLocks noChangeAspect="1"/>
          </p:cNvPicPr>
          <p:nvPr/>
        </p:nvPicPr>
        <p:blipFill rotWithShape="1">
          <a:blip r:embed="rId2"/>
          <a:srcRect t="8101" b="9367"/>
          <a:stretch/>
        </p:blipFill>
        <p:spPr>
          <a:xfrm>
            <a:off x="2290860" y="3152493"/>
            <a:ext cx="2698272" cy="3340382"/>
          </a:xfrm>
          <a:prstGeom prst="rect">
            <a:avLst/>
          </a:prstGeom>
        </p:spPr>
      </p:pic>
      <p:pic>
        <p:nvPicPr>
          <p:cNvPr id="16" name="圖片 15">
            <a:extLst>
              <a:ext uri="{FF2B5EF4-FFF2-40B4-BE49-F238E27FC236}">
                <a16:creationId xmlns:a16="http://schemas.microsoft.com/office/drawing/2014/main" id="{CB4C3B9E-A4BB-7043-95FB-B6AD4BFBA75C}"/>
              </a:ext>
            </a:extLst>
          </p:cNvPr>
          <p:cNvPicPr>
            <a:picLocks noChangeAspect="1"/>
          </p:cNvPicPr>
          <p:nvPr/>
        </p:nvPicPr>
        <p:blipFill rotWithShape="1">
          <a:blip r:embed="rId3"/>
          <a:srcRect t="7869" b="10397"/>
          <a:stretch/>
        </p:blipFill>
        <p:spPr>
          <a:xfrm rot="16200000">
            <a:off x="7032309" y="2697515"/>
            <a:ext cx="2757247" cy="4035701"/>
          </a:xfrm>
          <a:prstGeom prst="rect">
            <a:avLst/>
          </a:prstGeom>
        </p:spPr>
      </p:pic>
    </p:spTree>
    <p:extLst>
      <p:ext uri="{BB962C8B-B14F-4D97-AF65-F5344CB8AC3E}">
        <p14:creationId xmlns:p14="http://schemas.microsoft.com/office/powerpoint/2010/main" val="2345143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p>
        </p:txBody>
      </p:sp>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8802410" cy="1200329"/>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激勵函數</a:t>
            </a:r>
            <a:r>
              <a:rPr kumimoji="1" lang="zh-TW" altLang="en-US" sz="2400" dirty="0">
                <a:latin typeface="Heiti SC Medium" pitchFamily="2" charset="-128"/>
                <a:ea typeface="Heiti SC Medium" pitchFamily="2" charset="-128"/>
              </a:rPr>
              <a:t>的概念，我們會在</a:t>
            </a:r>
            <a:r>
              <a:rPr kumimoji="1" lang="zh-TW" altLang="en-US" sz="2400" dirty="0">
                <a:highlight>
                  <a:srgbClr val="FFFF00"/>
                </a:highlight>
                <a:latin typeface="Heiti SC Medium" pitchFamily="2" charset="-128"/>
                <a:ea typeface="Heiti SC Medium" pitchFamily="2" charset="-128"/>
              </a:rPr>
              <a:t>第五章詳細介紹</a:t>
            </a:r>
            <a:r>
              <a:rPr kumimoji="1" lang="zh-TW" altLang="en-US" sz="2400" dirty="0">
                <a:latin typeface="Heiti SC Medium" pitchFamily="2" charset="-128"/>
                <a:ea typeface="Heiti SC Medium" pitchFamily="2" charset="-128"/>
              </a:rPr>
              <a:t>，</a:t>
            </a:r>
            <a:endParaRPr kumimoji="1"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它在類神經網路中所扮演的角色，是界定輸出值</a:t>
            </a:r>
            <a:r>
              <a:rPr lang="zh-TW" altLang="en-US" sz="2400" dirty="0">
                <a:highlight>
                  <a:srgbClr val="FFFF00"/>
                </a:highlight>
                <a:latin typeface="Heiti SC Medium" pitchFamily="2" charset="-128"/>
                <a:ea typeface="Heiti SC Medium" pitchFamily="2" charset="-128"/>
              </a:rPr>
              <a:t>高於臨界值</a:t>
            </a:r>
            <a:r>
              <a:rPr lang="zh-TW" altLang="en-US" sz="2400" dirty="0">
                <a:latin typeface="Heiti SC Medium" pitchFamily="2" charset="-128"/>
                <a:ea typeface="Heiti SC Medium" pitchFamily="2" charset="-128"/>
              </a:rPr>
              <a:t>時，</a:t>
            </a:r>
            <a:endParaRPr lang="en-US" altLang="zh-TW" sz="2400" dirty="0">
              <a:latin typeface="Heiti SC Medium" pitchFamily="2" charset="-128"/>
              <a:ea typeface="Heiti SC Medium" pitchFamily="2" charset="-128"/>
            </a:endParaRPr>
          </a:p>
          <a:p>
            <a:r>
              <a:rPr lang="zh-TW" altLang="en-US" sz="2400" dirty="0">
                <a:highlight>
                  <a:srgbClr val="FFFF00"/>
                </a:highlight>
                <a:latin typeface="Heiti SC Medium" pitchFamily="2" charset="-128"/>
                <a:ea typeface="Heiti SC Medium" pitchFamily="2" charset="-128"/>
              </a:rPr>
              <a:t>應該輸出哪些我們自己定義的訊號</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p:txBody>
      </p:sp>
      <p:cxnSp>
        <p:nvCxnSpPr>
          <p:cNvPr id="4" name="直線箭頭接點 3">
            <a:extLst>
              <a:ext uri="{FF2B5EF4-FFF2-40B4-BE49-F238E27FC236}">
                <a16:creationId xmlns:a16="http://schemas.microsoft.com/office/drawing/2014/main" id="{1360D8EE-5C2F-3A4C-8A59-74F34E49C338}"/>
              </a:ext>
            </a:extLst>
          </p:cNvPr>
          <p:cNvCxnSpPr>
            <a:cxnSpLocks/>
          </p:cNvCxnSpPr>
          <p:nvPr/>
        </p:nvCxnSpPr>
        <p:spPr>
          <a:xfrm>
            <a:off x="1229328" y="4687747"/>
            <a:ext cx="973334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99A4B34E-EC2B-5C47-801F-69DBCFB1063A}"/>
              </a:ext>
            </a:extLst>
          </p:cNvPr>
          <p:cNvCxnSpPr/>
          <p:nvPr/>
        </p:nvCxnSpPr>
        <p:spPr>
          <a:xfrm>
            <a:off x="5798916" y="4276845"/>
            <a:ext cx="0" cy="821803"/>
          </a:xfrm>
          <a:prstGeom prst="line">
            <a:avLst/>
          </a:prstGeom>
          <a:ln w="5715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30944020-626B-7C4E-883C-858E1ADA84DB}"/>
              </a:ext>
            </a:extLst>
          </p:cNvPr>
          <p:cNvSpPr txBox="1"/>
          <p:nvPr/>
        </p:nvSpPr>
        <p:spPr>
          <a:xfrm>
            <a:off x="5170931" y="5098648"/>
            <a:ext cx="1255970" cy="523220"/>
          </a:xfrm>
          <a:prstGeom prst="rect">
            <a:avLst/>
          </a:prstGeom>
          <a:noFill/>
        </p:spPr>
        <p:txBody>
          <a:bodyPr wrap="square">
            <a:spAutoFit/>
          </a:bodyPr>
          <a:lstStyle/>
          <a:p>
            <a:r>
              <a:rPr kumimoji="1" lang="zh-TW" altLang="en-US" sz="2800" dirty="0">
                <a:highlight>
                  <a:srgbClr val="FFFF00"/>
                </a:highlight>
                <a:latin typeface="Heiti SC Medium" pitchFamily="2" charset="-128"/>
                <a:ea typeface="Heiti SC Medium" pitchFamily="2" charset="-128"/>
              </a:rPr>
              <a:t>臨界值</a:t>
            </a:r>
            <a:endParaRPr lang="zh-TW" altLang="en-US" sz="2800" dirty="0">
              <a:highlight>
                <a:srgbClr val="FFFF00"/>
              </a:highlight>
            </a:endParaRPr>
          </a:p>
        </p:txBody>
      </p:sp>
      <p:sp>
        <p:nvSpPr>
          <p:cNvPr id="12" name="文字方塊 11">
            <a:extLst>
              <a:ext uri="{FF2B5EF4-FFF2-40B4-BE49-F238E27FC236}">
                <a16:creationId xmlns:a16="http://schemas.microsoft.com/office/drawing/2014/main" id="{4FE71B82-CCC5-E947-8116-3E23518E57DD}"/>
              </a:ext>
            </a:extLst>
          </p:cNvPr>
          <p:cNvSpPr txBox="1"/>
          <p:nvPr/>
        </p:nvSpPr>
        <p:spPr>
          <a:xfrm>
            <a:off x="10710922"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3" name="文字方塊 12">
            <a:extLst>
              <a:ext uri="{FF2B5EF4-FFF2-40B4-BE49-F238E27FC236}">
                <a16:creationId xmlns:a16="http://schemas.microsoft.com/office/drawing/2014/main" id="{CF1A346E-6C66-2341-B915-C0BA4CDF4C1F}"/>
              </a:ext>
            </a:extLst>
          </p:cNvPr>
          <p:cNvSpPr txBox="1"/>
          <p:nvPr/>
        </p:nvSpPr>
        <p:spPr>
          <a:xfrm>
            <a:off x="977578"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8" name="文字方塊 17">
            <a:extLst>
              <a:ext uri="{FF2B5EF4-FFF2-40B4-BE49-F238E27FC236}">
                <a16:creationId xmlns:a16="http://schemas.microsoft.com/office/drawing/2014/main" id="{DD0D1056-3C42-B243-A8AB-A00B98E6D3D3}"/>
              </a:ext>
            </a:extLst>
          </p:cNvPr>
          <p:cNvSpPr txBox="1"/>
          <p:nvPr/>
        </p:nvSpPr>
        <p:spPr>
          <a:xfrm>
            <a:off x="4080098" y="2989162"/>
            <a:ext cx="1467068" cy="400110"/>
          </a:xfrm>
          <a:prstGeom prst="rect">
            <a:avLst/>
          </a:prstGeom>
          <a:noFill/>
        </p:spPr>
        <p:txBody>
          <a:bodyPr wrap="none" rtlCol="0">
            <a:spAutoFit/>
          </a:bodyPr>
          <a:lstStyle/>
          <a:p>
            <a:r>
              <a:rPr kumimoji="1" lang="zh-TW" altLang="en-US" sz="2000" dirty="0">
                <a:highlight>
                  <a:srgbClr val="00FF00"/>
                </a:highlight>
                <a:latin typeface="Heiti SC Medium" pitchFamily="2" charset="-128"/>
                <a:ea typeface="Heiti SC Medium" pitchFamily="2" charset="-128"/>
              </a:rPr>
              <a:t>低於臨界值</a:t>
            </a:r>
          </a:p>
        </p:txBody>
      </p:sp>
      <p:sp>
        <p:nvSpPr>
          <p:cNvPr id="19" name="文字方塊 18">
            <a:extLst>
              <a:ext uri="{FF2B5EF4-FFF2-40B4-BE49-F238E27FC236}">
                <a16:creationId xmlns:a16="http://schemas.microsoft.com/office/drawing/2014/main" id="{92D0220F-FC28-6745-9397-E2DC01EA798B}"/>
              </a:ext>
            </a:extLst>
          </p:cNvPr>
          <p:cNvSpPr txBox="1"/>
          <p:nvPr/>
        </p:nvSpPr>
        <p:spPr>
          <a:xfrm>
            <a:off x="9360082" y="2443694"/>
            <a:ext cx="1467068" cy="400110"/>
          </a:xfrm>
          <a:prstGeom prst="rect">
            <a:avLst/>
          </a:prstGeom>
          <a:noFill/>
        </p:spPr>
        <p:txBody>
          <a:bodyPr wrap="none" rtlCol="0">
            <a:spAutoFit/>
          </a:bodyPr>
          <a:lstStyle/>
          <a:p>
            <a:r>
              <a:rPr kumimoji="1" lang="zh-TW" altLang="en-US" sz="2000" dirty="0">
                <a:highlight>
                  <a:srgbClr val="FF0000"/>
                </a:highlight>
                <a:latin typeface="Heiti SC Medium" pitchFamily="2" charset="-128"/>
                <a:ea typeface="Heiti SC Medium" pitchFamily="2" charset="-128"/>
              </a:rPr>
              <a:t>高於臨界值</a:t>
            </a:r>
          </a:p>
        </p:txBody>
      </p:sp>
      <p:pic>
        <p:nvPicPr>
          <p:cNvPr id="14" name="圖片 13">
            <a:extLst>
              <a:ext uri="{FF2B5EF4-FFF2-40B4-BE49-F238E27FC236}">
                <a16:creationId xmlns:a16="http://schemas.microsoft.com/office/drawing/2014/main" id="{2B306494-855F-0A4F-8AE7-508FAD61BCB5}"/>
              </a:ext>
            </a:extLst>
          </p:cNvPr>
          <p:cNvPicPr>
            <a:picLocks noChangeAspect="1"/>
          </p:cNvPicPr>
          <p:nvPr/>
        </p:nvPicPr>
        <p:blipFill>
          <a:blip r:embed="rId2"/>
          <a:stretch>
            <a:fillRect/>
          </a:stretch>
        </p:blipFill>
        <p:spPr>
          <a:xfrm>
            <a:off x="2245901" y="3419525"/>
            <a:ext cx="2536441" cy="2536441"/>
          </a:xfrm>
          <a:prstGeom prst="rect">
            <a:avLst/>
          </a:prstGeom>
        </p:spPr>
      </p:pic>
      <p:pic>
        <p:nvPicPr>
          <p:cNvPr id="16" name="圖片 15">
            <a:extLst>
              <a:ext uri="{FF2B5EF4-FFF2-40B4-BE49-F238E27FC236}">
                <a16:creationId xmlns:a16="http://schemas.microsoft.com/office/drawing/2014/main" id="{50F87F08-9999-5947-B2E1-14127350EF0B}"/>
              </a:ext>
            </a:extLst>
          </p:cNvPr>
          <p:cNvPicPr>
            <a:picLocks noChangeAspect="1"/>
          </p:cNvPicPr>
          <p:nvPr/>
        </p:nvPicPr>
        <p:blipFill rotWithShape="1">
          <a:blip r:embed="rId3"/>
          <a:srcRect t="5324" b="18650"/>
          <a:stretch/>
        </p:blipFill>
        <p:spPr>
          <a:xfrm>
            <a:off x="7115195" y="2875205"/>
            <a:ext cx="2782944" cy="3777330"/>
          </a:xfrm>
          <a:prstGeom prst="rect">
            <a:avLst/>
          </a:prstGeom>
        </p:spPr>
      </p:pic>
    </p:spTree>
    <p:extLst>
      <p:ext uri="{BB962C8B-B14F-4D97-AF65-F5344CB8AC3E}">
        <p14:creationId xmlns:p14="http://schemas.microsoft.com/office/powerpoint/2010/main" val="1034090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什麼是激勵函數？</a:t>
            </a:r>
          </a:p>
        </p:txBody>
      </p:sp>
      <p:sp>
        <p:nvSpPr>
          <p:cNvPr id="6" name="文字方塊 5">
            <a:extLst>
              <a:ext uri="{FF2B5EF4-FFF2-40B4-BE49-F238E27FC236}">
                <a16:creationId xmlns:a16="http://schemas.microsoft.com/office/drawing/2014/main" id="{E745D4D6-2C36-D042-93A8-FAE9FA4495DD}"/>
              </a:ext>
            </a:extLst>
          </p:cNvPr>
          <p:cNvSpPr txBox="1"/>
          <p:nvPr/>
        </p:nvSpPr>
        <p:spPr>
          <a:xfrm>
            <a:off x="838200" y="1867448"/>
            <a:ext cx="8802410" cy="1200329"/>
          </a:xfrm>
          <a:prstGeom prst="rect">
            <a:avLst/>
          </a:prstGeom>
          <a:noFill/>
        </p:spPr>
        <p:txBody>
          <a:bodyPr wrap="none" rtlCol="0">
            <a:spAutoFit/>
          </a:bodyPr>
          <a:lstStyle/>
          <a:p>
            <a:r>
              <a:rPr kumimoji="1" lang="zh-TW" altLang="en-US" sz="2400" dirty="0">
                <a:highlight>
                  <a:srgbClr val="FFFF00"/>
                </a:highlight>
                <a:latin typeface="Heiti SC Medium" pitchFamily="2" charset="-128"/>
                <a:ea typeface="Heiti SC Medium" pitchFamily="2" charset="-128"/>
              </a:rPr>
              <a:t>激勵函數</a:t>
            </a:r>
            <a:r>
              <a:rPr kumimoji="1" lang="zh-TW" altLang="en-US" sz="2400" dirty="0">
                <a:latin typeface="Heiti SC Medium" pitchFamily="2" charset="-128"/>
                <a:ea typeface="Heiti SC Medium" pitchFamily="2" charset="-128"/>
              </a:rPr>
              <a:t>的概念，我們會在</a:t>
            </a:r>
            <a:r>
              <a:rPr kumimoji="1" lang="zh-TW" altLang="en-US" sz="2400" dirty="0">
                <a:highlight>
                  <a:srgbClr val="FFFF00"/>
                </a:highlight>
                <a:latin typeface="Heiti SC Medium" pitchFamily="2" charset="-128"/>
                <a:ea typeface="Heiti SC Medium" pitchFamily="2" charset="-128"/>
              </a:rPr>
              <a:t>第五章詳細介紹</a:t>
            </a:r>
            <a:r>
              <a:rPr kumimoji="1" lang="zh-TW" altLang="en-US" sz="2400" dirty="0">
                <a:latin typeface="Heiti SC Medium" pitchFamily="2" charset="-128"/>
                <a:ea typeface="Heiti SC Medium" pitchFamily="2" charset="-128"/>
              </a:rPr>
              <a:t>，</a:t>
            </a:r>
            <a:endParaRPr kumimoji="1"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它在類神經網路中所扮演的角色，是界定輸出值</a:t>
            </a:r>
            <a:r>
              <a:rPr lang="zh-TW" altLang="en-US" sz="2400" dirty="0">
                <a:highlight>
                  <a:srgbClr val="FFFF00"/>
                </a:highlight>
                <a:latin typeface="Heiti SC Medium" pitchFamily="2" charset="-128"/>
                <a:ea typeface="Heiti SC Medium" pitchFamily="2" charset="-128"/>
              </a:rPr>
              <a:t>高於臨界值</a:t>
            </a:r>
            <a:r>
              <a:rPr lang="zh-TW" altLang="en-US" sz="2400" dirty="0">
                <a:latin typeface="Heiti SC Medium" pitchFamily="2" charset="-128"/>
                <a:ea typeface="Heiti SC Medium" pitchFamily="2" charset="-128"/>
              </a:rPr>
              <a:t>時，</a:t>
            </a:r>
            <a:endParaRPr lang="en-US" altLang="zh-TW" sz="2400" dirty="0">
              <a:latin typeface="Heiti SC Medium" pitchFamily="2" charset="-128"/>
              <a:ea typeface="Heiti SC Medium" pitchFamily="2" charset="-128"/>
            </a:endParaRPr>
          </a:p>
          <a:p>
            <a:r>
              <a:rPr lang="zh-TW" altLang="en-US" sz="2400" dirty="0">
                <a:highlight>
                  <a:srgbClr val="FFFF00"/>
                </a:highlight>
                <a:latin typeface="Heiti SC Medium" pitchFamily="2" charset="-128"/>
                <a:ea typeface="Heiti SC Medium" pitchFamily="2" charset="-128"/>
              </a:rPr>
              <a:t>應該輸出哪些我們自己定義的訊號</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p:txBody>
      </p:sp>
      <p:cxnSp>
        <p:nvCxnSpPr>
          <p:cNvPr id="4" name="直線箭頭接點 3">
            <a:extLst>
              <a:ext uri="{FF2B5EF4-FFF2-40B4-BE49-F238E27FC236}">
                <a16:creationId xmlns:a16="http://schemas.microsoft.com/office/drawing/2014/main" id="{1360D8EE-5C2F-3A4C-8A59-74F34E49C338}"/>
              </a:ext>
            </a:extLst>
          </p:cNvPr>
          <p:cNvCxnSpPr>
            <a:cxnSpLocks/>
          </p:cNvCxnSpPr>
          <p:nvPr/>
        </p:nvCxnSpPr>
        <p:spPr>
          <a:xfrm>
            <a:off x="1229328" y="4687747"/>
            <a:ext cx="973334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99A4B34E-EC2B-5C47-801F-69DBCFB1063A}"/>
              </a:ext>
            </a:extLst>
          </p:cNvPr>
          <p:cNvCxnSpPr/>
          <p:nvPr/>
        </p:nvCxnSpPr>
        <p:spPr>
          <a:xfrm>
            <a:off x="5798916" y="4276845"/>
            <a:ext cx="0" cy="821803"/>
          </a:xfrm>
          <a:prstGeom prst="line">
            <a:avLst/>
          </a:prstGeom>
          <a:ln w="5715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30944020-626B-7C4E-883C-858E1ADA84DB}"/>
              </a:ext>
            </a:extLst>
          </p:cNvPr>
          <p:cNvSpPr txBox="1"/>
          <p:nvPr/>
        </p:nvSpPr>
        <p:spPr>
          <a:xfrm>
            <a:off x="5170931" y="5098648"/>
            <a:ext cx="1255970" cy="523220"/>
          </a:xfrm>
          <a:prstGeom prst="rect">
            <a:avLst/>
          </a:prstGeom>
          <a:noFill/>
        </p:spPr>
        <p:txBody>
          <a:bodyPr wrap="square">
            <a:spAutoFit/>
          </a:bodyPr>
          <a:lstStyle/>
          <a:p>
            <a:r>
              <a:rPr kumimoji="1" lang="zh-TW" altLang="en-US" sz="2800" dirty="0">
                <a:highlight>
                  <a:srgbClr val="FFFF00"/>
                </a:highlight>
                <a:latin typeface="Heiti SC Medium" pitchFamily="2" charset="-128"/>
                <a:ea typeface="Heiti SC Medium" pitchFamily="2" charset="-128"/>
              </a:rPr>
              <a:t>臨界值</a:t>
            </a:r>
            <a:endParaRPr lang="zh-TW" altLang="en-US" sz="2800" dirty="0">
              <a:highlight>
                <a:srgbClr val="FFFF00"/>
              </a:highlight>
            </a:endParaRPr>
          </a:p>
        </p:txBody>
      </p:sp>
      <p:sp>
        <p:nvSpPr>
          <p:cNvPr id="12" name="文字方塊 11">
            <a:extLst>
              <a:ext uri="{FF2B5EF4-FFF2-40B4-BE49-F238E27FC236}">
                <a16:creationId xmlns:a16="http://schemas.microsoft.com/office/drawing/2014/main" id="{4FE71B82-CCC5-E947-8116-3E23518E57DD}"/>
              </a:ext>
            </a:extLst>
          </p:cNvPr>
          <p:cNvSpPr txBox="1"/>
          <p:nvPr/>
        </p:nvSpPr>
        <p:spPr>
          <a:xfrm>
            <a:off x="10710922"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3" name="文字方塊 12">
            <a:extLst>
              <a:ext uri="{FF2B5EF4-FFF2-40B4-BE49-F238E27FC236}">
                <a16:creationId xmlns:a16="http://schemas.microsoft.com/office/drawing/2014/main" id="{CF1A346E-6C66-2341-B915-C0BA4CDF4C1F}"/>
              </a:ext>
            </a:extLst>
          </p:cNvPr>
          <p:cNvSpPr txBox="1"/>
          <p:nvPr/>
        </p:nvSpPr>
        <p:spPr>
          <a:xfrm>
            <a:off x="977578" y="4687746"/>
            <a:ext cx="503499" cy="646331"/>
          </a:xfrm>
          <a:prstGeom prst="rect">
            <a:avLst/>
          </a:prstGeom>
          <a:noFill/>
        </p:spPr>
        <p:txBody>
          <a:bodyPr wrap="square">
            <a:spAutoFit/>
          </a:bodyPr>
          <a:lstStyle/>
          <a:p>
            <a:r>
              <a:rPr lang="en-US" altLang="zh-TW" sz="3600" dirty="0"/>
              <a:t>−</a:t>
            </a:r>
            <a:endParaRPr lang="zh-TW" altLang="en-US" sz="3600" dirty="0"/>
          </a:p>
        </p:txBody>
      </p:sp>
      <p:sp>
        <p:nvSpPr>
          <p:cNvPr id="18" name="文字方塊 17">
            <a:extLst>
              <a:ext uri="{FF2B5EF4-FFF2-40B4-BE49-F238E27FC236}">
                <a16:creationId xmlns:a16="http://schemas.microsoft.com/office/drawing/2014/main" id="{DD0D1056-3C42-B243-A8AB-A00B98E6D3D3}"/>
              </a:ext>
            </a:extLst>
          </p:cNvPr>
          <p:cNvSpPr txBox="1"/>
          <p:nvPr/>
        </p:nvSpPr>
        <p:spPr>
          <a:xfrm>
            <a:off x="4080098" y="2989162"/>
            <a:ext cx="1467068" cy="400110"/>
          </a:xfrm>
          <a:prstGeom prst="rect">
            <a:avLst/>
          </a:prstGeom>
          <a:noFill/>
        </p:spPr>
        <p:txBody>
          <a:bodyPr wrap="none" rtlCol="0">
            <a:spAutoFit/>
          </a:bodyPr>
          <a:lstStyle/>
          <a:p>
            <a:r>
              <a:rPr kumimoji="1" lang="zh-TW" altLang="en-US" sz="2000" dirty="0">
                <a:highlight>
                  <a:srgbClr val="00FF00"/>
                </a:highlight>
                <a:latin typeface="Heiti SC Medium" pitchFamily="2" charset="-128"/>
                <a:ea typeface="Heiti SC Medium" pitchFamily="2" charset="-128"/>
              </a:rPr>
              <a:t>低於臨界值</a:t>
            </a:r>
          </a:p>
        </p:txBody>
      </p:sp>
      <p:sp>
        <p:nvSpPr>
          <p:cNvPr id="19" name="文字方塊 18">
            <a:extLst>
              <a:ext uri="{FF2B5EF4-FFF2-40B4-BE49-F238E27FC236}">
                <a16:creationId xmlns:a16="http://schemas.microsoft.com/office/drawing/2014/main" id="{92D0220F-FC28-6745-9397-E2DC01EA798B}"/>
              </a:ext>
            </a:extLst>
          </p:cNvPr>
          <p:cNvSpPr txBox="1"/>
          <p:nvPr/>
        </p:nvSpPr>
        <p:spPr>
          <a:xfrm>
            <a:off x="9360082" y="2671438"/>
            <a:ext cx="1467068" cy="400110"/>
          </a:xfrm>
          <a:prstGeom prst="rect">
            <a:avLst/>
          </a:prstGeom>
          <a:noFill/>
        </p:spPr>
        <p:txBody>
          <a:bodyPr wrap="none" rtlCol="0">
            <a:spAutoFit/>
          </a:bodyPr>
          <a:lstStyle/>
          <a:p>
            <a:r>
              <a:rPr kumimoji="1" lang="zh-TW" altLang="en-US" sz="2000" dirty="0">
                <a:highlight>
                  <a:srgbClr val="FF0000"/>
                </a:highlight>
                <a:latin typeface="Heiti SC Medium" pitchFamily="2" charset="-128"/>
                <a:ea typeface="Heiti SC Medium" pitchFamily="2" charset="-128"/>
              </a:rPr>
              <a:t>高於臨界值</a:t>
            </a:r>
          </a:p>
        </p:txBody>
      </p:sp>
      <p:pic>
        <p:nvPicPr>
          <p:cNvPr id="5" name="圖片 4">
            <a:extLst>
              <a:ext uri="{FF2B5EF4-FFF2-40B4-BE49-F238E27FC236}">
                <a16:creationId xmlns:a16="http://schemas.microsoft.com/office/drawing/2014/main" id="{EEDEFE26-38EE-2441-8A28-EE39097EA7D2}"/>
              </a:ext>
            </a:extLst>
          </p:cNvPr>
          <p:cNvPicPr>
            <a:picLocks noChangeAspect="1"/>
          </p:cNvPicPr>
          <p:nvPr/>
        </p:nvPicPr>
        <p:blipFill>
          <a:blip r:embed="rId2"/>
          <a:stretch>
            <a:fillRect/>
          </a:stretch>
        </p:blipFill>
        <p:spPr>
          <a:xfrm>
            <a:off x="6820747" y="3196035"/>
            <a:ext cx="3272869" cy="3272869"/>
          </a:xfrm>
          <a:prstGeom prst="rect">
            <a:avLst/>
          </a:prstGeom>
        </p:spPr>
      </p:pic>
      <p:pic>
        <p:nvPicPr>
          <p:cNvPr id="8" name="圖片 7">
            <a:extLst>
              <a:ext uri="{FF2B5EF4-FFF2-40B4-BE49-F238E27FC236}">
                <a16:creationId xmlns:a16="http://schemas.microsoft.com/office/drawing/2014/main" id="{BAFF06AC-CB91-A845-8FBB-413F0602EDAB}"/>
              </a:ext>
            </a:extLst>
          </p:cNvPr>
          <p:cNvPicPr>
            <a:picLocks noChangeAspect="1"/>
          </p:cNvPicPr>
          <p:nvPr/>
        </p:nvPicPr>
        <p:blipFill>
          <a:blip r:embed="rId3"/>
          <a:stretch>
            <a:fillRect/>
          </a:stretch>
        </p:blipFill>
        <p:spPr>
          <a:xfrm>
            <a:off x="1992920" y="3429000"/>
            <a:ext cx="3039904" cy="3039904"/>
          </a:xfrm>
          <a:prstGeom prst="rect">
            <a:avLst/>
          </a:prstGeom>
        </p:spPr>
      </p:pic>
    </p:spTree>
    <p:extLst>
      <p:ext uri="{BB962C8B-B14F-4D97-AF65-F5344CB8AC3E}">
        <p14:creationId xmlns:p14="http://schemas.microsoft.com/office/powerpoint/2010/main" val="716708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3"/>
          <a:stretch>
            <a:fillRect/>
          </a:stretch>
        </p:blipFill>
        <p:spPr>
          <a:xfrm>
            <a:off x="2262963" y="1663465"/>
            <a:ext cx="1522228" cy="1765535"/>
          </a:xfrm>
          <a:prstGeom prst="rect">
            <a:avLst/>
          </a:prstGeom>
        </p:spPr>
      </p:pic>
      <p:pic>
        <p:nvPicPr>
          <p:cNvPr id="39" name="圖片 38">
            <a:extLst>
              <a:ext uri="{FF2B5EF4-FFF2-40B4-BE49-F238E27FC236}">
                <a16:creationId xmlns:a16="http://schemas.microsoft.com/office/drawing/2014/main" id="{27C66E52-2EEF-784C-B9D4-4BA6416B8592}"/>
              </a:ext>
            </a:extLst>
          </p:cNvPr>
          <p:cNvPicPr>
            <a:picLocks noChangeAspect="1"/>
          </p:cNvPicPr>
          <p:nvPr/>
        </p:nvPicPr>
        <p:blipFill>
          <a:blip r:embed="rId4"/>
          <a:stretch>
            <a:fillRect/>
          </a:stretch>
        </p:blipFill>
        <p:spPr>
          <a:xfrm>
            <a:off x="4051004" y="1425294"/>
            <a:ext cx="6092392" cy="5432706"/>
          </a:xfrm>
          <a:prstGeom prst="rect">
            <a:avLst/>
          </a:prstGeom>
        </p:spPr>
      </p:pic>
    </p:spTree>
    <p:extLst>
      <p:ext uri="{BB962C8B-B14F-4D97-AF65-F5344CB8AC3E}">
        <p14:creationId xmlns:p14="http://schemas.microsoft.com/office/powerpoint/2010/main" val="2404933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681F7E8-157A-7946-83CF-1C28C8E28D79}"/>
              </a:ext>
            </a:extLst>
          </p:cNvPr>
          <p:cNvPicPr>
            <a:picLocks noChangeAspect="1"/>
          </p:cNvPicPr>
          <p:nvPr/>
        </p:nvPicPr>
        <p:blipFill>
          <a:blip r:embed="rId3"/>
          <a:stretch>
            <a:fillRect/>
          </a:stretch>
        </p:blipFill>
        <p:spPr>
          <a:xfrm>
            <a:off x="3933479" y="1425294"/>
            <a:ext cx="6209917"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323282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A713248-B4DE-854B-8716-7DF3978B1EAC}"/>
              </a:ext>
            </a:extLst>
          </p:cNvPr>
          <p:cNvPicPr>
            <a:picLocks noChangeAspect="1"/>
          </p:cNvPicPr>
          <p:nvPr/>
        </p:nvPicPr>
        <p:blipFill>
          <a:blip r:embed="rId3"/>
          <a:stretch>
            <a:fillRect/>
          </a:stretch>
        </p:blipFill>
        <p:spPr>
          <a:xfrm>
            <a:off x="3933479" y="1425294"/>
            <a:ext cx="6196559"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1654592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67EBD11-7D83-884F-A862-7FAAEA182AA0}"/>
              </a:ext>
            </a:extLst>
          </p:cNvPr>
          <p:cNvPicPr>
            <a:picLocks noChangeAspect="1"/>
          </p:cNvPicPr>
          <p:nvPr/>
        </p:nvPicPr>
        <p:blipFill>
          <a:blip r:embed="rId3"/>
          <a:stretch>
            <a:fillRect/>
          </a:stretch>
        </p:blipFill>
        <p:spPr>
          <a:xfrm>
            <a:off x="3933479" y="1425294"/>
            <a:ext cx="6083701" cy="5432706"/>
          </a:xfrm>
          <a:prstGeom prst="rect">
            <a:avLst/>
          </a:prstGeom>
        </p:spPr>
      </p:pic>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像素資料如何輸入？</a:t>
            </a:r>
            <a:endParaRPr kumimoji="1" lang="zh-TW" altLang="en-US" dirty="0"/>
          </a:p>
        </p:txBody>
      </p:sp>
      <p:pic>
        <p:nvPicPr>
          <p:cNvPr id="35" name="圖片 34">
            <a:extLst>
              <a:ext uri="{FF2B5EF4-FFF2-40B4-BE49-F238E27FC236}">
                <a16:creationId xmlns:a16="http://schemas.microsoft.com/office/drawing/2014/main" id="{F4577080-00F5-404A-AFE6-04270DF60F41}"/>
              </a:ext>
            </a:extLst>
          </p:cNvPr>
          <p:cNvPicPr>
            <a:picLocks noChangeAspect="1"/>
          </p:cNvPicPr>
          <p:nvPr/>
        </p:nvPicPr>
        <p:blipFill>
          <a:blip r:embed="rId4"/>
          <a:stretch>
            <a:fillRect/>
          </a:stretch>
        </p:blipFill>
        <p:spPr>
          <a:xfrm>
            <a:off x="2262963" y="1663465"/>
            <a:ext cx="1522228" cy="1765535"/>
          </a:xfrm>
          <a:prstGeom prst="rect">
            <a:avLst/>
          </a:prstGeom>
        </p:spPr>
      </p:pic>
    </p:spTree>
    <p:extLst>
      <p:ext uri="{BB962C8B-B14F-4D97-AF65-F5344CB8AC3E}">
        <p14:creationId xmlns:p14="http://schemas.microsoft.com/office/powerpoint/2010/main" val="3786630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1342663"/>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33732301-0EBA-6E4B-914A-7D4FF6457621}"/>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類神經網路的數學方法</a:t>
            </a:r>
            <a:endParaRPr kumimoji="1" lang="zh-TW" altLang="en-US" dirty="0"/>
          </a:p>
        </p:txBody>
      </p:sp>
      <p:grpSp>
        <p:nvGrpSpPr>
          <p:cNvPr id="4" name="群組 3">
            <a:extLst>
              <a:ext uri="{FF2B5EF4-FFF2-40B4-BE49-F238E27FC236}">
                <a16:creationId xmlns:a16="http://schemas.microsoft.com/office/drawing/2014/main" id="{D234CE5F-796A-0D48-95C2-9339098D5794}"/>
              </a:ext>
            </a:extLst>
          </p:cNvPr>
          <p:cNvGrpSpPr/>
          <p:nvPr/>
        </p:nvGrpSpPr>
        <p:grpSpPr>
          <a:xfrm>
            <a:off x="1907721" y="1735134"/>
            <a:ext cx="8376558" cy="4855030"/>
            <a:chOff x="1295400" y="903514"/>
            <a:chExt cx="8376558" cy="4855030"/>
          </a:xfrm>
        </p:grpSpPr>
        <p:sp>
          <p:nvSpPr>
            <p:cNvPr id="5" name="橢圓 4">
              <a:extLst>
                <a:ext uri="{FF2B5EF4-FFF2-40B4-BE49-F238E27FC236}">
                  <a16:creationId xmlns:a16="http://schemas.microsoft.com/office/drawing/2014/main" id="{DD00AD7D-1E82-CC47-9FD9-D78E8441ED14}"/>
                </a:ext>
              </a:extLst>
            </p:cNvPr>
            <p:cNvSpPr/>
            <p:nvPr/>
          </p:nvSpPr>
          <p:spPr>
            <a:xfrm>
              <a:off x="2013856" y="903514"/>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013856" y="1872343"/>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013856"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013856" y="502920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070750" y="4085041"/>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295400" y="1268186"/>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295400" y="2237014"/>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295400" y="3205842"/>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295400" y="5393871"/>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279571" y="2688770"/>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20" name="橢圓 19">
                  <a:extLst>
                    <a:ext uri="{FF2B5EF4-FFF2-40B4-BE49-F238E27FC236}">
                      <a16:creationId xmlns:a16="http://schemas.microsoft.com/office/drawing/2014/main" id="{9BCFA655-0E2D-8E4F-A147-42E086F90685}"/>
                    </a:ext>
                  </a:extLst>
                </p:cNvPr>
                <p:cNvSpPr>
                  <a:spLocks noRot="1" noChangeAspect="1" noMove="1" noResize="1" noEditPoints="1" noAdjustHandles="1" noChangeArrowheads="1" noChangeShapeType="1" noTextEdit="1"/>
                </p:cNvSpPr>
                <p:nvPr/>
              </p:nvSpPr>
              <p:spPr>
                <a:xfrm>
                  <a:off x="5279571" y="2688770"/>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2743199" y="1268186"/>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2743199" y="2237015"/>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2743199" y="3205842"/>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2743199" y="3205842"/>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3415646" y="3652157"/>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3715021" y="1719946"/>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478002" y="223701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279088" y="2831848"/>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003998" y="4476787"/>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5" idx="2"/>
            </p:cNvCxnSpPr>
            <p:nvPr/>
          </p:nvCxnSpPr>
          <p:spPr>
            <a:xfrm flipV="1">
              <a:off x="6313714" y="3201180"/>
              <a:ext cx="979715"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橢圓 24">
              <a:extLst>
                <a:ext uri="{FF2B5EF4-FFF2-40B4-BE49-F238E27FC236}">
                  <a16:creationId xmlns:a16="http://schemas.microsoft.com/office/drawing/2014/main" id="{D7C6C54E-76E5-B048-9845-D41B759F93EA}"/>
                </a:ext>
              </a:extLst>
            </p:cNvPr>
            <p:cNvSpPr/>
            <p:nvPr/>
          </p:nvSpPr>
          <p:spPr>
            <a:xfrm>
              <a:off x="7293429" y="2684108"/>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latin typeface="Heiti SC Medium" pitchFamily="2" charset="-128"/>
                  <a:ea typeface="Heiti SC Medium" pitchFamily="2" charset="-128"/>
                </a:rPr>
                <a:t>激勵函數</a:t>
              </a:r>
            </a:p>
          </p:txBody>
        </p:sp>
        <p:cxnSp>
          <p:nvCxnSpPr>
            <p:cNvPr id="26" name="直線箭頭接點 25">
              <a:extLst>
                <a:ext uri="{FF2B5EF4-FFF2-40B4-BE49-F238E27FC236}">
                  <a16:creationId xmlns:a16="http://schemas.microsoft.com/office/drawing/2014/main" id="{8151ED1D-C19E-2748-B1E8-7F796E29AE2A}"/>
                </a:ext>
              </a:extLst>
            </p:cNvPr>
            <p:cNvCxnSpPr>
              <a:cxnSpLocks/>
              <a:stCxn id="25" idx="6"/>
              <a:endCxn id="27" idx="2"/>
            </p:cNvCxnSpPr>
            <p:nvPr/>
          </p:nvCxnSpPr>
          <p:spPr>
            <a:xfrm>
              <a:off x="8327572" y="3201180"/>
              <a:ext cx="615043" cy="4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8942615" y="2841172"/>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grpSp>
      <p:sp>
        <p:nvSpPr>
          <p:cNvPr id="28" name="橢圓 27">
            <a:extLst>
              <a:ext uri="{FF2B5EF4-FFF2-40B4-BE49-F238E27FC236}">
                <a16:creationId xmlns:a16="http://schemas.microsoft.com/office/drawing/2014/main" id="{873A4F0C-B1B7-A645-A179-2A00A777B198}"/>
              </a:ext>
            </a:extLst>
          </p:cNvPr>
          <p:cNvSpPr/>
          <p:nvPr/>
        </p:nvSpPr>
        <p:spPr>
          <a:xfrm>
            <a:off x="2380015" y="1495648"/>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4951358"/>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2234855"/>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5719395"/>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4516551"/>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9442553" y="4516551"/>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529505" y="2106816"/>
            <a:ext cx="3262432" cy="707886"/>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這個章節，</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我們先認識前面的部分吧！</a:t>
            </a:r>
          </a:p>
        </p:txBody>
      </p:sp>
    </p:spTree>
    <p:extLst>
      <p:ext uri="{BB962C8B-B14F-4D97-AF65-F5344CB8AC3E}">
        <p14:creationId xmlns:p14="http://schemas.microsoft.com/office/powerpoint/2010/main" val="1433499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26177" y="739711"/>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26177" y="1708540"/>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26177" y="267736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sp>
        <p:nvSpPr>
          <p:cNvPr id="8" name="橢圓 7">
            <a:extLst>
              <a:ext uri="{FF2B5EF4-FFF2-40B4-BE49-F238E27FC236}">
                <a16:creationId xmlns:a16="http://schemas.microsoft.com/office/drawing/2014/main" id="{F69223AE-7504-4044-9776-F393CDBE2BAC}"/>
              </a:ext>
            </a:extLst>
          </p:cNvPr>
          <p:cNvSpPr/>
          <p:nvPr/>
        </p:nvSpPr>
        <p:spPr>
          <a:xfrm>
            <a:off x="2626177" y="4865398"/>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n</a:t>
            </a:r>
            <a:endParaRPr kumimoji="1" lang="zh-TW" altLang="en-US"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74B80307-38F2-C144-BAB2-8EE1899A805F}"/>
              </a:ext>
            </a:extLst>
          </p:cNvPr>
          <p:cNvSpPr txBox="1"/>
          <p:nvPr/>
        </p:nvSpPr>
        <p:spPr>
          <a:xfrm>
            <a:off x="2683071" y="3921238"/>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07721" y="1104383"/>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07721" y="2073211"/>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07721" y="304203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F6886406-0A84-FF48-B3E2-F8CDAB1AEEFE}"/>
              </a:ext>
            </a:extLst>
          </p:cNvPr>
          <p:cNvCxnSpPr>
            <a:cxnSpLocks/>
            <a:endCxn id="8" idx="2"/>
          </p:cNvCxnSpPr>
          <p:nvPr/>
        </p:nvCxnSpPr>
        <p:spPr>
          <a:xfrm>
            <a:off x="1907721" y="5230068"/>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55520" y="1104383"/>
            <a:ext cx="2536372" cy="19376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a:off x="3355520" y="2073212"/>
            <a:ext cx="2536372" cy="9688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55520" y="3042039"/>
            <a:ext cx="2536372"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594479FA-E696-A140-8FBD-FD08CF1EFC99}"/>
              </a:ext>
            </a:extLst>
          </p:cNvPr>
          <p:cNvCxnSpPr>
            <a:cxnSpLocks/>
            <a:stCxn id="8" idx="6"/>
            <a:endCxn id="14" idx="2"/>
          </p:cNvCxnSpPr>
          <p:nvPr/>
        </p:nvCxnSpPr>
        <p:spPr>
          <a:xfrm flipV="1">
            <a:off x="3355520" y="3042039"/>
            <a:ext cx="2536372" cy="21880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B4AF44FE-8F31-C443-8282-0F170A7817F7}"/>
              </a:ext>
            </a:extLst>
          </p:cNvPr>
          <p:cNvSpPr txBox="1"/>
          <p:nvPr/>
        </p:nvSpPr>
        <p:spPr>
          <a:xfrm>
            <a:off x="4027967" y="3488354"/>
            <a:ext cx="615553" cy="451406"/>
          </a:xfrm>
          <a:prstGeom prst="rect">
            <a:avLst/>
          </a:prstGeom>
          <a:noFill/>
        </p:spPr>
        <p:txBody>
          <a:bodyPr vert="eaVert" wrap="none" rtlCol="0">
            <a:spAutoFit/>
          </a:bodyPr>
          <a:lstStyle/>
          <a:p>
            <a:r>
              <a:rPr kumimoji="1" lang="en-US" altLang="zh-TW" sz="2800" dirty="0">
                <a:latin typeface="Heiti SC Medium" pitchFamily="2" charset="-128"/>
                <a:ea typeface="Heiti SC Medium" pitchFamily="2" charset="-128"/>
              </a:rPr>
              <a:t>…</a:t>
            </a:r>
            <a:endParaRPr kumimoji="1" lang="zh-TW" altLang="en-US" sz="2800" dirty="0">
              <a:latin typeface="Heiti SC Medium" pitchFamily="2" charset="-128"/>
              <a:ea typeface="Heiti SC Medium" pitchFamily="2" charset="-128"/>
            </a:endParaRPr>
          </a:p>
        </p:txBody>
      </p:sp>
      <p:sp>
        <p:nvSpPr>
          <p:cNvPr id="20" name="文字方塊 19">
            <a:extLst>
              <a:ext uri="{FF2B5EF4-FFF2-40B4-BE49-F238E27FC236}">
                <a16:creationId xmlns:a16="http://schemas.microsoft.com/office/drawing/2014/main" id="{DEE35175-29DB-3B4A-9606-495DBDDD6ABF}"/>
              </a:ext>
            </a:extLst>
          </p:cNvPr>
          <p:cNvSpPr txBox="1"/>
          <p:nvPr/>
        </p:nvSpPr>
        <p:spPr>
          <a:xfrm>
            <a:off x="4327342" y="1556143"/>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4090323" y="2073210"/>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3891409" y="266804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ECDFCEF-91DF-114C-8EFE-A55E9E30A2C4}"/>
              </a:ext>
            </a:extLst>
          </p:cNvPr>
          <p:cNvSpPr txBox="1"/>
          <p:nvPr/>
        </p:nvSpPr>
        <p:spPr>
          <a:xfrm>
            <a:off x="3616319" y="4312984"/>
            <a:ext cx="500458"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n</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500225"/>
            <a:ext cx="1236304" cy="517071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436607" y="3955935"/>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710872">
            <a:off x="3732928" y="1239432"/>
            <a:ext cx="996867" cy="36145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3905195" y="4723972"/>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3775393"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我們先撇除激勵函數，</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那麼輸出值，</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就會是輸入值與對應權重</a:t>
            </a:r>
            <a:br>
              <a:rPr kumimoji="1" lang="en-US" altLang="zh-TW" sz="2000" dirty="0">
                <a:solidFill>
                  <a:srgbClr val="FF0000"/>
                </a:solidFill>
                <a:latin typeface="Heiti SC Medium" pitchFamily="2" charset="-128"/>
                <a:ea typeface="Heiti SC Medium" pitchFamily="2" charset="-128"/>
              </a:rPr>
            </a:br>
            <a:r>
              <a:rPr kumimoji="1" lang="zh-TW" altLang="en-US" sz="2000" dirty="0">
                <a:solidFill>
                  <a:srgbClr val="FF0000"/>
                </a:solidFill>
                <a:latin typeface="Heiti SC Medium" pitchFamily="2" charset="-128"/>
                <a:ea typeface="Heiti SC Medium" pitchFamily="2" charset="-128"/>
              </a:rPr>
              <a:t>相乘再加總所計算出來的數值。</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3033454" y="5919363"/>
            <a:ext cx="6748040" cy="756507"/>
            <a:chOff x="6085776" y="5409759"/>
            <a:chExt cx="6748040"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085776" y="5409759"/>
              <a:ext cx="6748040"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mc:Choice xmlns:a14="http://schemas.microsoft.com/office/drawing/2010/main"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614661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𝑛</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𝑛</m:t>
                            </m:r>
                          </m:sub>
                        </m:sSub>
                      </m:oMath>
                    </m:oMathPara>
                  </a14:m>
                  <a:endParaRPr kumimoji="1" lang="zh-TW" altLang="en-US" sz="2800" dirty="0"/>
                </a:p>
              </p:txBody>
            </p:sp>
          </mc:Choice>
          <mc:Fallback>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6146619"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30139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32693" r="61926" b="45975"/>
          <a:stretch/>
        </p:blipFill>
        <p:spPr>
          <a:xfrm>
            <a:off x="1823601" y="1999229"/>
            <a:ext cx="1817914" cy="1121228"/>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4432" t="32693" r="1867" b="45975"/>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長笛</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827265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01F5F1DB-5437-C64B-9D14-083BCD41332D}"/>
              </a:ext>
            </a:extLst>
          </p:cNvPr>
          <p:cNvSpPr/>
          <p:nvPr/>
        </p:nvSpPr>
        <p:spPr>
          <a:xfrm>
            <a:off x="1436607" y="347240"/>
            <a:ext cx="6075363" cy="541695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橢圓 4">
            <a:extLst>
              <a:ext uri="{FF2B5EF4-FFF2-40B4-BE49-F238E27FC236}">
                <a16:creationId xmlns:a16="http://schemas.microsoft.com/office/drawing/2014/main" id="{DD00AD7D-1E82-CC47-9FD9-D78E8441ED14}"/>
              </a:ext>
            </a:extLst>
          </p:cNvPr>
          <p:cNvSpPr/>
          <p:nvPr/>
        </p:nvSpPr>
        <p:spPr>
          <a:xfrm>
            <a:off x="2650438" y="171319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1</a:t>
            </a:r>
            <a:endParaRPr kumimoji="1" lang="zh-TW" altLang="en-US" dirty="0">
              <a:solidFill>
                <a:schemeClr val="tx1"/>
              </a:solidFill>
              <a:latin typeface="Heiti SC Medium" pitchFamily="2" charset="-128"/>
              <a:ea typeface="Heiti SC Medium" pitchFamily="2" charset="-128"/>
            </a:endParaRPr>
          </a:p>
        </p:txBody>
      </p:sp>
      <p:sp>
        <p:nvSpPr>
          <p:cNvPr id="6" name="橢圓 5">
            <a:extLst>
              <a:ext uri="{FF2B5EF4-FFF2-40B4-BE49-F238E27FC236}">
                <a16:creationId xmlns:a16="http://schemas.microsoft.com/office/drawing/2014/main" id="{0C87CB10-BF42-514B-9F4F-9AE2C2F7381E}"/>
              </a:ext>
            </a:extLst>
          </p:cNvPr>
          <p:cNvSpPr/>
          <p:nvPr/>
        </p:nvSpPr>
        <p:spPr>
          <a:xfrm>
            <a:off x="2650438"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2</a:t>
            </a:r>
            <a:endParaRPr kumimoji="1" lang="zh-TW" altLang="en-US" dirty="0">
              <a:solidFill>
                <a:schemeClr val="tx1"/>
              </a:solidFill>
              <a:latin typeface="Heiti SC Medium" pitchFamily="2" charset="-128"/>
              <a:ea typeface="Heiti SC Medium" pitchFamily="2" charset="-128"/>
            </a:endParaRPr>
          </a:p>
        </p:txBody>
      </p:sp>
      <p:sp>
        <p:nvSpPr>
          <p:cNvPr id="7" name="橢圓 6">
            <a:extLst>
              <a:ext uri="{FF2B5EF4-FFF2-40B4-BE49-F238E27FC236}">
                <a16:creationId xmlns:a16="http://schemas.microsoft.com/office/drawing/2014/main" id="{2EE010AA-1E6B-BA40-A658-049D7653ACD9}"/>
              </a:ext>
            </a:extLst>
          </p:cNvPr>
          <p:cNvSpPr/>
          <p:nvPr/>
        </p:nvSpPr>
        <p:spPr>
          <a:xfrm>
            <a:off x="2656762" y="365085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X</a:t>
            </a:r>
            <a:r>
              <a:rPr kumimoji="1" lang="en-US" altLang="zh-TW" baseline="-25000" dirty="0">
                <a:solidFill>
                  <a:schemeClr val="tx1"/>
                </a:solidFill>
                <a:latin typeface="Heiti SC Medium" pitchFamily="2" charset="-128"/>
                <a:ea typeface="Heiti SC Medium" pitchFamily="2" charset="-128"/>
              </a:rPr>
              <a:t>3</a:t>
            </a:r>
            <a:endParaRPr kumimoji="1" lang="zh-TW" altLang="en-US" dirty="0">
              <a:solidFill>
                <a:schemeClr val="tx1"/>
              </a:solidFill>
              <a:latin typeface="Heiti SC Medium" pitchFamily="2" charset="-128"/>
              <a:ea typeface="Heiti SC Medium" pitchFamily="2" charset="-128"/>
            </a:endParaRPr>
          </a:p>
        </p:txBody>
      </p:sp>
      <p:cxnSp>
        <p:nvCxnSpPr>
          <p:cNvPr id="10" name="直線箭頭接點 9">
            <a:extLst>
              <a:ext uri="{FF2B5EF4-FFF2-40B4-BE49-F238E27FC236}">
                <a16:creationId xmlns:a16="http://schemas.microsoft.com/office/drawing/2014/main" id="{FF8C48CB-755D-2846-A0F9-69BAAD6C4915}"/>
              </a:ext>
            </a:extLst>
          </p:cNvPr>
          <p:cNvCxnSpPr>
            <a:cxnSpLocks/>
            <a:endCxn id="5" idx="2"/>
          </p:cNvCxnSpPr>
          <p:nvPr/>
        </p:nvCxnSpPr>
        <p:spPr>
          <a:xfrm>
            <a:off x="1931982" y="2077871"/>
            <a:ext cx="7184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D9B4999F-E03C-054E-B6A6-3BA7B187B372}"/>
              </a:ext>
            </a:extLst>
          </p:cNvPr>
          <p:cNvCxnSpPr>
            <a:cxnSpLocks/>
            <a:endCxn id="6" idx="2"/>
          </p:cNvCxnSpPr>
          <p:nvPr/>
        </p:nvCxnSpPr>
        <p:spPr>
          <a:xfrm>
            <a:off x="1931982" y="3046700"/>
            <a:ext cx="71845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EC8A6DD3-0FCA-934E-8FC1-C9F520B6228F}"/>
              </a:ext>
            </a:extLst>
          </p:cNvPr>
          <p:cNvCxnSpPr>
            <a:cxnSpLocks/>
            <a:endCxn id="7" idx="2"/>
          </p:cNvCxnSpPr>
          <p:nvPr/>
        </p:nvCxnSpPr>
        <p:spPr>
          <a:xfrm>
            <a:off x="1938306" y="4015529"/>
            <a:ext cx="718456"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橢圓 13">
                <a:extLst>
                  <a:ext uri="{FF2B5EF4-FFF2-40B4-BE49-F238E27FC236}">
                    <a16:creationId xmlns:a16="http://schemas.microsoft.com/office/drawing/2014/main" id="{CA84082D-2FA1-AF45-BC65-DF1769BF3457}"/>
                  </a:ext>
                </a:extLst>
              </p:cNvPr>
              <p:cNvSpPr/>
              <p:nvPr/>
            </p:nvSpPr>
            <p:spPr>
              <a:xfrm>
                <a:off x="5891892" y="2524967"/>
                <a:ext cx="1034143" cy="10341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3600" b="0" i="1" smtClean="0">
                          <a:solidFill>
                            <a:schemeClr val="tx1"/>
                          </a:solidFill>
                          <a:latin typeface="Cambria Math" panose="02040503050406030204" pitchFamily="18" charset="0"/>
                          <a:ea typeface="Cambria Math" panose="02040503050406030204" pitchFamily="18" charset="0"/>
                        </a:rPr>
                        <m:t> </m:t>
                      </m:r>
                      <m:r>
                        <m:rPr>
                          <m:sty m:val="p"/>
                        </m:rPr>
                        <a:rPr kumimoji="1" lang="el-GR" altLang="zh-TW" sz="3600" i="1" smtClean="0">
                          <a:solidFill>
                            <a:schemeClr val="tx1"/>
                          </a:solidFill>
                          <a:latin typeface="Cambria Math" panose="02040503050406030204" pitchFamily="18" charset="0"/>
                          <a:ea typeface="Cambria Math" panose="02040503050406030204" pitchFamily="18" charset="0"/>
                        </a:rPr>
                        <m:t>Σ</m:t>
                      </m:r>
                    </m:oMath>
                  </m:oMathPara>
                </a14:m>
                <a:endParaRPr kumimoji="1" lang="zh-TW" altLang="en-US" dirty="0"/>
              </a:p>
            </p:txBody>
          </p:sp>
        </mc:Choice>
        <mc:Fallback xmlns="">
          <p:sp>
            <p:nvSpPr>
              <p:cNvPr id="14" name="橢圓 13">
                <a:extLst>
                  <a:ext uri="{FF2B5EF4-FFF2-40B4-BE49-F238E27FC236}">
                    <a16:creationId xmlns:a16="http://schemas.microsoft.com/office/drawing/2014/main" id="{CA84082D-2FA1-AF45-BC65-DF1769BF3457}"/>
                  </a:ext>
                </a:extLst>
              </p:cNvPr>
              <p:cNvSpPr>
                <a:spLocks noRot="1" noChangeAspect="1" noMove="1" noResize="1" noEditPoints="1" noAdjustHandles="1" noChangeArrowheads="1" noChangeShapeType="1" noTextEdit="1"/>
              </p:cNvSpPr>
              <p:nvPr/>
            </p:nvSpPr>
            <p:spPr>
              <a:xfrm>
                <a:off x="5891892" y="2524967"/>
                <a:ext cx="1034143" cy="1034143"/>
              </a:xfrm>
              <a:prstGeom prst="ellipse">
                <a:avLst/>
              </a:prstGeom>
              <a:blipFill>
                <a:blip r:embed="rId2"/>
                <a:stretch>
                  <a:fillRect/>
                </a:stretch>
              </a:blipFill>
              <a:ln w="28575">
                <a:solidFill>
                  <a:schemeClr val="tx1"/>
                </a:solidFill>
              </a:ln>
            </p:spPr>
            <p:txBody>
              <a:bodyPr/>
              <a:lstStyle/>
              <a:p>
                <a:r>
                  <a:rPr lang="zh-TW" altLang="en-US">
                    <a:noFill/>
                  </a:rPr>
                  <a:t> </a:t>
                </a:r>
              </a:p>
            </p:txBody>
          </p:sp>
        </mc:Fallback>
      </mc:AlternateContent>
      <p:cxnSp>
        <p:nvCxnSpPr>
          <p:cNvPr id="15" name="直線箭頭接點 14">
            <a:extLst>
              <a:ext uri="{FF2B5EF4-FFF2-40B4-BE49-F238E27FC236}">
                <a16:creationId xmlns:a16="http://schemas.microsoft.com/office/drawing/2014/main" id="{CA6A5E93-2B11-6546-9879-3306CF3C1961}"/>
              </a:ext>
            </a:extLst>
          </p:cNvPr>
          <p:cNvCxnSpPr>
            <a:cxnSpLocks/>
            <a:stCxn id="5" idx="6"/>
            <a:endCxn id="14" idx="2"/>
          </p:cNvCxnSpPr>
          <p:nvPr/>
        </p:nvCxnSpPr>
        <p:spPr>
          <a:xfrm>
            <a:off x="3379781" y="2077871"/>
            <a:ext cx="2512111" cy="964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873B76C2-2A8A-5542-816B-64190733B1E8}"/>
              </a:ext>
            </a:extLst>
          </p:cNvPr>
          <p:cNvCxnSpPr>
            <a:cxnSpLocks/>
            <a:stCxn id="6" idx="6"/>
            <a:endCxn id="14" idx="2"/>
          </p:cNvCxnSpPr>
          <p:nvPr/>
        </p:nvCxnSpPr>
        <p:spPr>
          <a:xfrm flipV="1">
            <a:off x="3379781" y="3042039"/>
            <a:ext cx="2512111"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979FD2D3-DC45-2648-91F5-C5175A158290}"/>
              </a:ext>
            </a:extLst>
          </p:cNvPr>
          <p:cNvCxnSpPr>
            <a:cxnSpLocks/>
            <a:stCxn id="7" idx="6"/>
            <a:endCxn id="14" idx="2"/>
          </p:cNvCxnSpPr>
          <p:nvPr/>
        </p:nvCxnSpPr>
        <p:spPr>
          <a:xfrm flipV="1">
            <a:off x="3386105" y="3042039"/>
            <a:ext cx="2505787" cy="973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EE35175-29DB-3B4A-9606-495DBDDD6ABF}"/>
              </a:ext>
            </a:extLst>
          </p:cNvPr>
          <p:cNvSpPr txBox="1"/>
          <p:nvPr/>
        </p:nvSpPr>
        <p:spPr>
          <a:xfrm>
            <a:off x="4235328" y="2099365"/>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1</a:t>
            </a:r>
            <a:endParaRPr kumimoji="1" lang="zh-TW" altLang="en-US" dirty="0">
              <a:latin typeface="Heiti SC Medium" pitchFamily="2" charset="-128"/>
              <a:ea typeface="Heiti SC Medium" pitchFamily="2" charset="-128"/>
            </a:endParaRPr>
          </a:p>
        </p:txBody>
      </p:sp>
      <p:sp>
        <p:nvSpPr>
          <p:cNvPr id="21" name="文字方塊 20">
            <a:extLst>
              <a:ext uri="{FF2B5EF4-FFF2-40B4-BE49-F238E27FC236}">
                <a16:creationId xmlns:a16="http://schemas.microsoft.com/office/drawing/2014/main" id="{7B882AB6-3C9E-A140-86F1-D850EA5B1D98}"/>
              </a:ext>
            </a:extLst>
          </p:cNvPr>
          <p:cNvSpPr txBox="1"/>
          <p:nvPr/>
        </p:nvSpPr>
        <p:spPr>
          <a:xfrm>
            <a:off x="3989908" y="269559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2</a:t>
            </a:r>
            <a:endParaRPr kumimoji="1" lang="zh-TW" altLang="en-US" dirty="0">
              <a:latin typeface="Heiti SC Medium" pitchFamily="2" charset="-128"/>
              <a:ea typeface="Heiti SC Medium" pitchFamily="2" charset="-128"/>
            </a:endParaRPr>
          </a:p>
        </p:txBody>
      </p:sp>
      <p:sp>
        <p:nvSpPr>
          <p:cNvPr id="22" name="文字方塊 21">
            <a:extLst>
              <a:ext uri="{FF2B5EF4-FFF2-40B4-BE49-F238E27FC236}">
                <a16:creationId xmlns:a16="http://schemas.microsoft.com/office/drawing/2014/main" id="{AAACC297-0958-F949-9306-758E0EC3B388}"/>
              </a:ext>
            </a:extLst>
          </p:cNvPr>
          <p:cNvSpPr txBox="1"/>
          <p:nvPr/>
        </p:nvSpPr>
        <p:spPr>
          <a:xfrm>
            <a:off x="4164390" y="3651109"/>
            <a:ext cx="490840"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W</a:t>
            </a:r>
            <a:r>
              <a:rPr kumimoji="1" lang="en-US" altLang="zh-TW" baseline="-25000" dirty="0">
                <a:latin typeface="Heiti SC Medium" pitchFamily="2" charset="-128"/>
                <a:ea typeface="Heiti SC Medium" pitchFamily="2" charset="-128"/>
              </a:rPr>
              <a:t>3</a:t>
            </a:r>
            <a:endParaRPr kumimoji="1" lang="zh-TW" altLang="en-US" dirty="0">
              <a:latin typeface="Heiti SC Medium" pitchFamily="2" charset="-128"/>
              <a:ea typeface="Heiti SC Medium" pitchFamily="2" charset="-128"/>
            </a:endParaRPr>
          </a:p>
        </p:txBody>
      </p:sp>
      <p:cxnSp>
        <p:nvCxnSpPr>
          <p:cNvPr id="24" name="直線箭頭接點 23">
            <a:extLst>
              <a:ext uri="{FF2B5EF4-FFF2-40B4-BE49-F238E27FC236}">
                <a16:creationId xmlns:a16="http://schemas.microsoft.com/office/drawing/2014/main" id="{57AAD2DF-6105-DC48-BC11-82D03DE54466}"/>
              </a:ext>
            </a:extLst>
          </p:cNvPr>
          <p:cNvCxnSpPr>
            <a:cxnSpLocks/>
            <a:stCxn id="14" idx="6"/>
            <a:endCxn id="27" idx="2"/>
          </p:cNvCxnSpPr>
          <p:nvPr/>
        </p:nvCxnSpPr>
        <p:spPr>
          <a:xfrm>
            <a:off x="6926035" y="3042039"/>
            <a:ext cx="1016956" cy="46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26">
            <a:extLst>
              <a:ext uri="{FF2B5EF4-FFF2-40B4-BE49-F238E27FC236}">
                <a16:creationId xmlns:a16="http://schemas.microsoft.com/office/drawing/2014/main" id="{F72DE438-83EE-0541-996D-454E4F7E5CC5}"/>
              </a:ext>
            </a:extLst>
          </p:cNvPr>
          <p:cNvSpPr/>
          <p:nvPr/>
        </p:nvSpPr>
        <p:spPr>
          <a:xfrm>
            <a:off x="7942991" y="2682029"/>
            <a:ext cx="729343" cy="7293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latin typeface="Heiti SC Medium" pitchFamily="2" charset="-128"/>
                <a:ea typeface="Heiti SC Medium" pitchFamily="2" charset="-128"/>
              </a:rPr>
              <a:t>Y</a:t>
            </a:r>
            <a:endParaRPr kumimoji="1" lang="zh-TW" altLang="en-US" dirty="0">
              <a:solidFill>
                <a:schemeClr val="tx1"/>
              </a:solidFill>
              <a:latin typeface="Heiti SC Medium" pitchFamily="2" charset="-128"/>
              <a:ea typeface="Heiti SC Medium" pitchFamily="2" charset="-128"/>
            </a:endParaRPr>
          </a:p>
        </p:txBody>
      </p:sp>
      <p:sp>
        <p:nvSpPr>
          <p:cNvPr id="28" name="橢圓 27">
            <a:extLst>
              <a:ext uri="{FF2B5EF4-FFF2-40B4-BE49-F238E27FC236}">
                <a16:creationId xmlns:a16="http://schemas.microsoft.com/office/drawing/2014/main" id="{873A4F0C-B1B7-A645-A179-2A00A777B198}"/>
              </a:ext>
            </a:extLst>
          </p:cNvPr>
          <p:cNvSpPr/>
          <p:nvPr/>
        </p:nvSpPr>
        <p:spPr>
          <a:xfrm>
            <a:off x="2380015" y="1180625"/>
            <a:ext cx="1236304" cy="36807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0F5BE80D-9B9F-0646-B2D7-AE32BF7D6C24}"/>
              </a:ext>
            </a:extLst>
          </p:cNvPr>
          <p:cNvSpPr txBox="1"/>
          <p:nvPr/>
        </p:nvSpPr>
        <p:spPr>
          <a:xfrm>
            <a:off x="1678945" y="4403006"/>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輸入值</a:t>
            </a:r>
          </a:p>
        </p:txBody>
      </p:sp>
      <p:sp>
        <p:nvSpPr>
          <p:cNvPr id="30" name="橢圓 29">
            <a:extLst>
              <a:ext uri="{FF2B5EF4-FFF2-40B4-BE49-F238E27FC236}">
                <a16:creationId xmlns:a16="http://schemas.microsoft.com/office/drawing/2014/main" id="{8BA017FE-149F-ED4B-9C04-1F99FD189E81}"/>
              </a:ext>
            </a:extLst>
          </p:cNvPr>
          <p:cNvSpPr/>
          <p:nvPr/>
        </p:nvSpPr>
        <p:spPr>
          <a:xfrm rot="194688">
            <a:off x="3952022" y="1837319"/>
            <a:ext cx="996867" cy="25166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文字方塊 30">
            <a:extLst>
              <a:ext uri="{FF2B5EF4-FFF2-40B4-BE49-F238E27FC236}">
                <a16:creationId xmlns:a16="http://schemas.microsoft.com/office/drawing/2014/main" id="{48D56D6E-4169-D847-9F3A-6159B4D68748}"/>
              </a:ext>
            </a:extLst>
          </p:cNvPr>
          <p:cNvSpPr txBox="1"/>
          <p:nvPr/>
        </p:nvSpPr>
        <p:spPr>
          <a:xfrm>
            <a:off x="4655230" y="4054297"/>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權重</a:t>
            </a:r>
          </a:p>
        </p:txBody>
      </p:sp>
      <p:sp>
        <p:nvSpPr>
          <p:cNvPr id="32" name="文字方塊 31">
            <a:extLst>
              <a:ext uri="{FF2B5EF4-FFF2-40B4-BE49-F238E27FC236}">
                <a16:creationId xmlns:a16="http://schemas.microsoft.com/office/drawing/2014/main" id="{B2E3AF7E-56A9-174B-B7DD-73F4D29D8D99}"/>
              </a:ext>
            </a:extLst>
          </p:cNvPr>
          <p:cNvSpPr txBox="1"/>
          <p:nvPr/>
        </p:nvSpPr>
        <p:spPr>
          <a:xfrm>
            <a:off x="6058661" y="3521128"/>
            <a:ext cx="69762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加總</a:t>
            </a:r>
          </a:p>
        </p:txBody>
      </p:sp>
      <p:sp>
        <p:nvSpPr>
          <p:cNvPr id="33" name="文字方塊 32">
            <a:extLst>
              <a:ext uri="{FF2B5EF4-FFF2-40B4-BE49-F238E27FC236}">
                <a16:creationId xmlns:a16="http://schemas.microsoft.com/office/drawing/2014/main" id="{2AE68454-A5ED-254E-B2FA-23EE2206A721}"/>
              </a:ext>
            </a:extLst>
          </p:cNvPr>
          <p:cNvSpPr txBox="1"/>
          <p:nvPr/>
        </p:nvSpPr>
        <p:spPr>
          <a:xfrm>
            <a:off x="7978324" y="3459013"/>
            <a:ext cx="954107" cy="400110"/>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輸出值</a:t>
            </a:r>
          </a:p>
        </p:txBody>
      </p:sp>
      <p:sp>
        <p:nvSpPr>
          <p:cNvPr id="35" name="文字方塊 34">
            <a:extLst>
              <a:ext uri="{FF2B5EF4-FFF2-40B4-BE49-F238E27FC236}">
                <a16:creationId xmlns:a16="http://schemas.microsoft.com/office/drawing/2014/main" id="{EBC7FAA5-AA1B-6546-86AC-D3AD9B0986AA}"/>
              </a:ext>
            </a:extLst>
          </p:cNvPr>
          <p:cNvSpPr txBox="1"/>
          <p:nvPr/>
        </p:nvSpPr>
        <p:spPr>
          <a:xfrm>
            <a:off x="7678126" y="1100054"/>
            <a:ext cx="2749471" cy="1323439"/>
          </a:xfrm>
          <a:prstGeom prst="rect">
            <a:avLst/>
          </a:prstGeom>
          <a:noFill/>
        </p:spPr>
        <p:txBody>
          <a:bodyPr wrap="none" rtlCol="0">
            <a:spAutoFit/>
          </a:bodyPr>
          <a:lstStyle/>
          <a:p>
            <a:r>
              <a:rPr kumimoji="1" lang="zh-TW" altLang="en-US" sz="2000" dirty="0">
                <a:solidFill>
                  <a:srgbClr val="FF0000"/>
                </a:solidFill>
                <a:latin typeface="Heiti SC Medium" pitchFamily="2" charset="-128"/>
                <a:ea typeface="Heiti SC Medium" pitchFamily="2" charset="-128"/>
              </a:rPr>
              <a:t>如果只有三個輸入值，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那麼架構會像這樣，</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會有幾個輸入值，</a:t>
            </a:r>
            <a:endParaRPr kumimoji="1" lang="en-US" altLang="zh-TW" sz="2000" dirty="0">
              <a:solidFill>
                <a:srgbClr val="FF0000"/>
              </a:solidFill>
              <a:latin typeface="Heiti SC Medium" pitchFamily="2" charset="-128"/>
              <a:ea typeface="Heiti SC Medium" pitchFamily="2" charset="-128"/>
            </a:endParaRPr>
          </a:p>
          <a:p>
            <a:r>
              <a:rPr kumimoji="1" lang="zh-TW" altLang="en-US" sz="2000" dirty="0">
                <a:solidFill>
                  <a:srgbClr val="FF0000"/>
                </a:solidFill>
                <a:latin typeface="Heiti SC Medium" pitchFamily="2" charset="-128"/>
                <a:ea typeface="Heiti SC Medium" pitchFamily="2" charset="-128"/>
              </a:rPr>
              <a:t>會由你的資料所決定。</a:t>
            </a:r>
          </a:p>
        </p:txBody>
      </p:sp>
      <p:grpSp>
        <p:nvGrpSpPr>
          <p:cNvPr id="49" name="群組 48">
            <a:extLst>
              <a:ext uri="{FF2B5EF4-FFF2-40B4-BE49-F238E27FC236}">
                <a16:creationId xmlns:a16="http://schemas.microsoft.com/office/drawing/2014/main" id="{F8E06A67-78D3-0F4B-9261-0219EE703B15}"/>
              </a:ext>
            </a:extLst>
          </p:cNvPr>
          <p:cNvGrpSpPr/>
          <p:nvPr/>
        </p:nvGrpSpPr>
        <p:grpSpPr>
          <a:xfrm>
            <a:off x="4022894" y="5918512"/>
            <a:ext cx="4909537" cy="756507"/>
            <a:chOff x="6136139" y="5408908"/>
            <a:chExt cx="4909537" cy="756507"/>
          </a:xfrm>
        </p:grpSpPr>
        <p:sp>
          <p:nvSpPr>
            <p:cNvPr id="48" name="圓角矩形 47">
              <a:extLst>
                <a:ext uri="{FF2B5EF4-FFF2-40B4-BE49-F238E27FC236}">
                  <a16:creationId xmlns:a16="http://schemas.microsoft.com/office/drawing/2014/main" id="{E7A5C181-EFED-6749-9DFB-D7ADDEAE952D}"/>
                </a:ext>
              </a:extLst>
            </p:cNvPr>
            <p:cNvSpPr/>
            <p:nvPr/>
          </p:nvSpPr>
          <p:spPr>
            <a:xfrm>
              <a:off x="6136139" y="5408908"/>
              <a:ext cx="4909537" cy="756507"/>
            </a:xfrm>
            <a:prstGeom prst="round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mc:Choice xmlns:a14="http://schemas.microsoft.com/office/drawing/2010/main" Requires="a14">
            <p:sp>
              <p:nvSpPr>
                <p:cNvPr id="47" name="文字方塊 46">
                  <a:extLst>
                    <a:ext uri="{FF2B5EF4-FFF2-40B4-BE49-F238E27FC236}">
                      <a16:creationId xmlns:a16="http://schemas.microsoft.com/office/drawing/2014/main" id="{B907DB0F-8F6E-5443-93FD-20CA14CEBB1B}"/>
                    </a:ext>
                  </a:extLst>
                </p:cNvPr>
                <p:cNvSpPr txBox="1"/>
                <p:nvPr/>
              </p:nvSpPr>
              <p:spPr>
                <a:xfrm>
                  <a:off x="6531338" y="5526403"/>
                  <a:ext cx="419679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sz="2800" b="0" i="1" smtClean="0">
                            <a:latin typeface="Cambria Math" panose="02040503050406030204" pitchFamily="18" charset="0"/>
                          </a:rPr>
                          <m:t>𝑌</m:t>
                        </m:r>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1</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1</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2</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2</m:t>
                            </m:r>
                          </m:sub>
                        </m:sSub>
                        <m:r>
                          <a:rPr kumimoji="1" lang="en-US" altLang="zh-TW" sz="2800" b="0" i="1" smtClean="0">
                            <a:latin typeface="Cambria Math" panose="02040503050406030204" pitchFamily="18" charset="0"/>
                          </a:rPr>
                          <m:t>+</m:t>
                        </m:r>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𝑥</m:t>
                            </m:r>
                          </m:e>
                          <m:sub>
                            <m:r>
                              <a:rPr kumimoji="1" lang="en-US" altLang="zh-TW" sz="2800" b="0" i="1" smtClean="0">
                                <a:latin typeface="Cambria Math" panose="02040503050406030204" pitchFamily="18" charset="0"/>
                              </a:rPr>
                              <m:t>3</m:t>
                            </m:r>
                          </m:sub>
                        </m:sSub>
                        <m:sSub>
                          <m:sSubPr>
                            <m:ctrlPr>
                              <a:rPr kumimoji="1" lang="en-US" altLang="zh-TW" sz="2800" b="0" i="1" smtClean="0">
                                <a:latin typeface="Cambria Math" panose="02040503050406030204" pitchFamily="18" charset="0"/>
                              </a:rPr>
                            </m:ctrlPr>
                          </m:sSubPr>
                          <m:e>
                            <m:r>
                              <a:rPr kumimoji="1" lang="en-US" altLang="zh-TW" sz="2800" b="0" i="1" smtClean="0">
                                <a:latin typeface="Cambria Math" panose="02040503050406030204" pitchFamily="18" charset="0"/>
                              </a:rPr>
                              <m:t>𝑤</m:t>
                            </m:r>
                          </m:e>
                          <m:sub>
                            <m:r>
                              <a:rPr kumimoji="1" lang="en-US" altLang="zh-TW" sz="2800" b="0" i="1" smtClean="0">
                                <a:latin typeface="Cambria Math" panose="02040503050406030204" pitchFamily="18" charset="0"/>
                              </a:rPr>
                              <m:t>3</m:t>
                            </m:r>
                          </m:sub>
                        </m:sSub>
                      </m:oMath>
                    </m:oMathPara>
                  </a14:m>
                  <a:endParaRPr kumimoji="1" lang="zh-TW" altLang="en-US" sz="2800" dirty="0"/>
                </a:p>
              </p:txBody>
            </p:sp>
          </mc:Choice>
          <mc:Fallback>
            <p:sp>
              <p:nvSpPr>
                <p:cNvPr id="47" name="文字方塊 46">
                  <a:extLst>
                    <a:ext uri="{FF2B5EF4-FFF2-40B4-BE49-F238E27FC236}">
                      <a16:creationId xmlns:a16="http://schemas.microsoft.com/office/drawing/2014/main" id="{B907DB0F-8F6E-5443-93FD-20CA14CEBB1B}"/>
                    </a:ext>
                  </a:extLst>
                </p:cNvPr>
                <p:cNvSpPr txBox="1">
                  <a:spLocks noRot="1" noChangeAspect="1" noMove="1" noResize="1" noEditPoints="1" noAdjustHandles="1" noChangeArrowheads="1" noChangeShapeType="1" noTextEdit="1"/>
                </p:cNvSpPr>
                <p:nvPr/>
              </p:nvSpPr>
              <p:spPr>
                <a:xfrm>
                  <a:off x="6531338" y="5526403"/>
                  <a:ext cx="4196790" cy="523220"/>
                </a:xfrm>
                <a:prstGeom prst="rect">
                  <a:avLst/>
                </a:prstGeom>
                <a:blipFill>
                  <a:blip r:embed="rId3"/>
                  <a:stretch>
                    <a:fillRect b="-2381"/>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16120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55504" r="61926" b="20222"/>
          <a:stretch/>
        </p:blipFill>
        <p:spPr>
          <a:xfrm>
            <a:off x="1703858" y="1690688"/>
            <a:ext cx="1817914" cy="127586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56967" r="417" b="21701"/>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人聲</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36180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endCxn id="9" idx="1"/>
          </p:cNvCxnSpPr>
          <p:nvPr/>
        </p:nvCxnSpPr>
        <p:spPr>
          <a:xfrm>
            <a:off x="4120486"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24560D55-76EB-7A40-B976-6D2992F62F73}"/>
              </a:ext>
            </a:extLst>
          </p:cNvPr>
          <p:cNvCxnSpPr>
            <a:cxnSpLocks/>
            <a:stCxn id="9" idx="3"/>
          </p:cNvCxnSpPr>
          <p:nvPr/>
        </p:nvCxnSpPr>
        <p:spPr>
          <a:xfrm flipV="1">
            <a:off x="7723414" y="3428998"/>
            <a:ext cx="935928"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8659342" y="5167307"/>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聲音的辨識</a:t>
            </a:r>
          </a:p>
        </p:txBody>
      </p:sp>
      <p:pic>
        <p:nvPicPr>
          <p:cNvPr id="4" name="圖片 3">
            <a:extLst>
              <a:ext uri="{FF2B5EF4-FFF2-40B4-BE49-F238E27FC236}">
                <a16:creationId xmlns:a16="http://schemas.microsoft.com/office/drawing/2014/main" id="{FDB310D5-E71F-CA4E-80AA-15DDBC3D7FB7}"/>
              </a:ext>
            </a:extLst>
          </p:cNvPr>
          <p:cNvPicPr>
            <a:picLocks noChangeAspect="1"/>
          </p:cNvPicPr>
          <p:nvPr/>
        </p:nvPicPr>
        <p:blipFill rotWithShape="1">
          <a:blip r:embed="rId2"/>
          <a:srcRect l="3486" t="80292" r="61926" b="757"/>
          <a:stretch/>
        </p:blipFill>
        <p:spPr>
          <a:xfrm>
            <a:off x="1774859" y="1872343"/>
            <a:ext cx="1817914" cy="996040"/>
          </a:xfrm>
          <a:prstGeom prst="rect">
            <a:avLst/>
          </a:prstGeom>
        </p:spPr>
      </p:pic>
      <p:pic>
        <p:nvPicPr>
          <p:cNvPr id="11" name="圖片 10">
            <a:extLst>
              <a:ext uri="{FF2B5EF4-FFF2-40B4-BE49-F238E27FC236}">
                <a16:creationId xmlns:a16="http://schemas.microsoft.com/office/drawing/2014/main" id="{AC8C248E-8C7C-D244-9C3F-BA0B62158682}"/>
              </a:ext>
            </a:extLst>
          </p:cNvPr>
          <p:cNvPicPr>
            <a:picLocks noChangeAspect="1"/>
          </p:cNvPicPr>
          <p:nvPr/>
        </p:nvPicPr>
        <p:blipFill rotWithShape="1">
          <a:blip r:embed="rId2"/>
          <a:srcRect l="55882" t="79270" r="417" b="-602"/>
          <a:stretch/>
        </p:blipFill>
        <p:spPr>
          <a:xfrm>
            <a:off x="1823601" y="2868383"/>
            <a:ext cx="2296885" cy="1121228"/>
          </a:xfrm>
          <a:prstGeom prst="rect">
            <a:avLst/>
          </a:prstGeom>
        </p:spPr>
      </p:pic>
      <p:sp>
        <p:nvSpPr>
          <p:cNvPr id="13" name="文字方塊 12">
            <a:extLst>
              <a:ext uri="{FF2B5EF4-FFF2-40B4-BE49-F238E27FC236}">
                <a16:creationId xmlns:a16="http://schemas.microsoft.com/office/drawing/2014/main" id="{B33FDF97-2238-5844-B9A3-764569C74CF0}"/>
              </a:ext>
            </a:extLst>
          </p:cNvPr>
          <p:cNvSpPr txBox="1"/>
          <p:nvPr/>
        </p:nvSpPr>
        <p:spPr>
          <a:xfrm>
            <a:off x="8659342" y="3198165"/>
            <a:ext cx="800219"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吉他</a:t>
            </a:r>
            <a:endParaRPr kumimoji="1"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5925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DFD20-93E0-9247-B811-534AF4684907}"/>
              </a:ext>
            </a:extLst>
          </p:cNvPr>
          <p:cNvSpPr>
            <a:spLocks noGrp="1"/>
          </p:cNvSpPr>
          <p:nvPr>
            <p:ph type="title"/>
          </p:nvPr>
        </p:nvSpPr>
        <p:spPr/>
        <p:txBody>
          <a:bodyPr/>
          <a:lstStyle/>
          <a:p>
            <a:r>
              <a:rPr kumimoji="1" lang="zh-TW" altLang="en-US" dirty="0">
                <a:latin typeface="Heiti SC Medium" pitchFamily="2" charset="-128"/>
                <a:ea typeface="Heiti SC Medium" pitchFamily="2" charset="-128"/>
              </a:rPr>
              <a:t>類神經網路能做什麼？</a:t>
            </a:r>
          </a:p>
        </p:txBody>
      </p:sp>
      <p:sp>
        <p:nvSpPr>
          <p:cNvPr id="9" name="矩形 8">
            <a:extLst>
              <a:ext uri="{FF2B5EF4-FFF2-40B4-BE49-F238E27FC236}">
                <a16:creationId xmlns:a16="http://schemas.microsoft.com/office/drawing/2014/main" id="{F3F58051-DA6B-2949-84ED-FC36B951645F}"/>
              </a:ext>
            </a:extLst>
          </p:cNvPr>
          <p:cNvSpPr/>
          <p:nvPr/>
        </p:nvSpPr>
        <p:spPr>
          <a:xfrm>
            <a:off x="5056414" y="2993571"/>
            <a:ext cx="2667000" cy="8708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類神經網路</a:t>
            </a:r>
          </a:p>
        </p:txBody>
      </p:sp>
      <p:cxnSp>
        <p:nvCxnSpPr>
          <p:cNvPr id="12" name="直線箭頭接點 11">
            <a:extLst>
              <a:ext uri="{FF2B5EF4-FFF2-40B4-BE49-F238E27FC236}">
                <a16:creationId xmlns:a16="http://schemas.microsoft.com/office/drawing/2014/main" id="{D90FEA37-23FA-6344-926B-8E7081AD730F}"/>
              </a:ext>
            </a:extLst>
          </p:cNvPr>
          <p:cNvCxnSpPr>
            <a:cxnSpLocks/>
            <a:stCxn id="5" idx="3"/>
            <a:endCxn id="9" idx="1"/>
          </p:cNvCxnSpPr>
          <p:nvPr/>
        </p:nvCxnSpPr>
        <p:spPr>
          <a:xfrm>
            <a:off x="4156413" y="3428999"/>
            <a:ext cx="90000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3DC1FC5-CBC1-994C-B498-D2525C18E3B6}"/>
              </a:ext>
            </a:extLst>
          </p:cNvPr>
          <p:cNvSpPr txBox="1"/>
          <p:nvPr/>
        </p:nvSpPr>
        <p:spPr>
          <a:xfrm>
            <a:off x="8659342" y="3244333"/>
            <a:ext cx="312906" cy="369332"/>
          </a:xfrm>
          <a:prstGeom prst="rect">
            <a:avLst/>
          </a:prstGeom>
          <a:noFill/>
        </p:spPr>
        <p:txBody>
          <a:bodyPr wrap="none" rtlCol="0">
            <a:spAutoFit/>
          </a:bodyPr>
          <a:lstStyle/>
          <a:p>
            <a:r>
              <a:rPr kumimoji="1" lang="en-US" altLang="zh-TW" dirty="0">
                <a:latin typeface="Heiti SC Medium" pitchFamily="2" charset="-128"/>
                <a:ea typeface="Heiti SC Medium" pitchFamily="2" charset="-128"/>
              </a:rPr>
              <a:t>0</a:t>
            </a:r>
            <a:endParaRPr kumimoji="1" lang="zh-TW" altLang="en-US" dirty="0">
              <a:latin typeface="Heiti SC Medium" pitchFamily="2" charset="-128"/>
              <a:ea typeface="Heiti SC Medium" pitchFamily="2" charset="-128"/>
            </a:endParaRPr>
          </a:p>
        </p:txBody>
      </p:sp>
      <p:cxnSp>
        <p:nvCxnSpPr>
          <p:cNvPr id="15" name="直線箭頭接點 14">
            <a:extLst>
              <a:ext uri="{FF2B5EF4-FFF2-40B4-BE49-F238E27FC236}">
                <a16:creationId xmlns:a16="http://schemas.microsoft.com/office/drawing/2014/main" id="{24560D55-76EB-7A40-B976-6D2992F62F73}"/>
              </a:ext>
            </a:extLst>
          </p:cNvPr>
          <p:cNvCxnSpPr>
            <a:cxnSpLocks/>
            <a:stCxn id="9" idx="3"/>
            <a:endCxn id="14" idx="1"/>
          </p:cNvCxnSpPr>
          <p:nvPr/>
        </p:nvCxnSpPr>
        <p:spPr>
          <a:xfrm flipV="1">
            <a:off x="7723414" y="3428999"/>
            <a:ext cx="93592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0B966F58-D2E0-F44E-B145-BE8FEA2C0DFF}"/>
              </a:ext>
            </a:extLst>
          </p:cNvPr>
          <p:cNvSpPr txBox="1"/>
          <p:nvPr/>
        </p:nvSpPr>
        <p:spPr>
          <a:xfrm>
            <a:off x="9630251" y="5710263"/>
            <a:ext cx="1723549" cy="461665"/>
          </a:xfrm>
          <a:prstGeom prst="rect">
            <a:avLst/>
          </a:prstGeom>
          <a:noFill/>
        </p:spPr>
        <p:txBody>
          <a:bodyPr wrap="none" rtlCol="0">
            <a:spAutoFit/>
          </a:bodyPr>
          <a:lstStyle/>
          <a:p>
            <a:r>
              <a:rPr kumimoji="1" lang="zh-TW" altLang="en-US" sz="2400" dirty="0">
                <a:solidFill>
                  <a:srgbClr val="FF0000"/>
                </a:solidFill>
                <a:latin typeface="Heiti SC Medium" pitchFamily="2" charset="-128"/>
                <a:ea typeface="Heiti SC Medium" pitchFamily="2" charset="-128"/>
              </a:rPr>
              <a:t>影像的分類</a:t>
            </a:r>
          </a:p>
        </p:txBody>
      </p:sp>
      <p:pic>
        <p:nvPicPr>
          <p:cNvPr id="5" name="圖片 4">
            <a:extLst>
              <a:ext uri="{FF2B5EF4-FFF2-40B4-BE49-F238E27FC236}">
                <a16:creationId xmlns:a16="http://schemas.microsoft.com/office/drawing/2014/main" id="{59FCBB22-AB52-2941-9929-5B6E89BE7B52}"/>
              </a:ext>
            </a:extLst>
          </p:cNvPr>
          <p:cNvPicPr>
            <a:picLocks noChangeAspect="1"/>
          </p:cNvPicPr>
          <p:nvPr/>
        </p:nvPicPr>
        <p:blipFill>
          <a:blip r:embed="rId2"/>
          <a:stretch>
            <a:fillRect/>
          </a:stretch>
        </p:blipFill>
        <p:spPr>
          <a:xfrm>
            <a:off x="2935570" y="2818577"/>
            <a:ext cx="1220843" cy="1220843"/>
          </a:xfrm>
          <a:prstGeom prst="rect">
            <a:avLst/>
          </a:prstGeom>
        </p:spPr>
      </p:pic>
      <p:grpSp>
        <p:nvGrpSpPr>
          <p:cNvPr id="32" name="群組 31">
            <a:extLst>
              <a:ext uri="{FF2B5EF4-FFF2-40B4-BE49-F238E27FC236}">
                <a16:creationId xmlns:a16="http://schemas.microsoft.com/office/drawing/2014/main" id="{3EB6ED3A-4DC8-5448-BC1C-49862BF6D4E6}"/>
              </a:ext>
            </a:extLst>
          </p:cNvPr>
          <p:cNvGrpSpPr/>
          <p:nvPr/>
        </p:nvGrpSpPr>
        <p:grpSpPr>
          <a:xfrm>
            <a:off x="603213" y="4600158"/>
            <a:ext cx="10992661" cy="978480"/>
            <a:chOff x="603213" y="4600158"/>
            <a:chExt cx="10992661" cy="978480"/>
          </a:xfrm>
        </p:grpSpPr>
        <p:pic>
          <p:nvPicPr>
            <p:cNvPr id="7" name="圖片 6">
              <a:extLst>
                <a:ext uri="{FF2B5EF4-FFF2-40B4-BE49-F238E27FC236}">
                  <a16:creationId xmlns:a16="http://schemas.microsoft.com/office/drawing/2014/main" id="{60E076CE-9086-0243-AACB-9DD5BBBF9EF4}"/>
                </a:ext>
              </a:extLst>
            </p:cNvPr>
            <p:cNvPicPr>
              <a:picLocks noChangeAspect="1"/>
            </p:cNvPicPr>
            <p:nvPr/>
          </p:nvPicPr>
          <p:blipFill>
            <a:blip r:embed="rId3"/>
            <a:stretch>
              <a:fillRect/>
            </a:stretch>
          </p:blipFill>
          <p:spPr>
            <a:xfrm>
              <a:off x="1719432" y="4621044"/>
              <a:ext cx="957594" cy="957594"/>
            </a:xfrm>
            <a:prstGeom prst="rect">
              <a:avLst/>
            </a:prstGeom>
          </p:spPr>
        </p:pic>
        <p:pic>
          <p:nvPicPr>
            <p:cNvPr id="13" name="圖片 12">
              <a:extLst>
                <a:ext uri="{FF2B5EF4-FFF2-40B4-BE49-F238E27FC236}">
                  <a16:creationId xmlns:a16="http://schemas.microsoft.com/office/drawing/2014/main" id="{2157C111-8DC0-1F49-9D01-DC28E7C094AB}"/>
                </a:ext>
              </a:extLst>
            </p:cNvPr>
            <p:cNvPicPr>
              <a:picLocks noChangeAspect="1"/>
            </p:cNvPicPr>
            <p:nvPr/>
          </p:nvPicPr>
          <p:blipFill>
            <a:blip r:embed="rId4"/>
            <a:stretch>
              <a:fillRect/>
            </a:stretch>
          </p:blipFill>
          <p:spPr>
            <a:xfrm>
              <a:off x="2835651" y="4621044"/>
              <a:ext cx="957594" cy="957594"/>
            </a:xfrm>
            <a:prstGeom prst="rect">
              <a:avLst/>
            </a:prstGeom>
          </p:spPr>
        </p:pic>
        <p:pic>
          <p:nvPicPr>
            <p:cNvPr id="17" name="圖片 16">
              <a:extLst>
                <a:ext uri="{FF2B5EF4-FFF2-40B4-BE49-F238E27FC236}">
                  <a16:creationId xmlns:a16="http://schemas.microsoft.com/office/drawing/2014/main" id="{12D7DD3E-723E-4647-ADDB-C6D58994B8FB}"/>
                </a:ext>
              </a:extLst>
            </p:cNvPr>
            <p:cNvPicPr>
              <a:picLocks noChangeAspect="1"/>
            </p:cNvPicPr>
            <p:nvPr/>
          </p:nvPicPr>
          <p:blipFill>
            <a:blip r:embed="rId5"/>
            <a:stretch>
              <a:fillRect/>
            </a:stretch>
          </p:blipFill>
          <p:spPr>
            <a:xfrm>
              <a:off x="3951870" y="4621044"/>
              <a:ext cx="957594" cy="957594"/>
            </a:xfrm>
            <a:prstGeom prst="rect">
              <a:avLst/>
            </a:prstGeom>
          </p:spPr>
        </p:pic>
        <p:pic>
          <p:nvPicPr>
            <p:cNvPr id="19" name="圖片 18">
              <a:extLst>
                <a:ext uri="{FF2B5EF4-FFF2-40B4-BE49-F238E27FC236}">
                  <a16:creationId xmlns:a16="http://schemas.microsoft.com/office/drawing/2014/main" id="{659092D7-16DB-8747-88FA-D8EB29E4AC8C}"/>
                </a:ext>
              </a:extLst>
            </p:cNvPr>
            <p:cNvPicPr>
              <a:picLocks noChangeAspect="1"/>
            </p:cNvPicPr>
            <p:nvPr/>
          </p:nvPicPr>
          <p:blipFill>
            <a:blip r:embed="rId6"/>
            <a:stretch>
              <a:fillRect/>
            </a:stretch>
          </p:blipFill>
          <p:spPr>
            <a:xfrm>
              <a:off x="5068089" y="4600158"/>
              <a:ext cx="957594" cy="957594"/>
            </a:xfrm>
            <a:prstGeom prst="rect">
              <a:avLst/>
            </a:prstGeom>
          </p:spPr>
        </p:pic>
        <p:pic>
          <p:nvPicPr>
            <p:cNvPr id="21" name="圖片 20">
              <a:extLst>
                <a:ext uri="{FF2B5EF4-FFF2-40B4-BE49-F238E27FC236}">
                  <a16:creationId xmlns:a16="http://schemas.microsoft.com/office/drawing/2014/main" id="{7BB978BF-CB40-7D4D-BE4C-BA0D831E64BB}"/>
                </a:ext>
              </a:extLst>
            </p:cNvPr>
            <p:cNvPicPr>
              <a:picLocks noChangeAspect="1"/>
            </p:cNvPicPr>
            <p:nvPr/>
          </p:nvPicPr>
          <p:blipFill>
            <a:blip r:embed="rId7"/>
            <a:stretch>
              <a:fillRect/>
            </a:stretch>
          </p:blipFill>
          <p:spPr>
            <a:xfrm>
              <a:off x="6184308" y="4600158"/>
              <a:ext cx="957594" cy="957594"/>
            </a:xfrm>
            <a:prstGeom prst="rect">
              <a:avLst/>
            </a:prstGeom>
          </p:spPr>
        </p:pic>
        <p:pic>
          <p:nvPicPr>
            <p:cNvPr id="23" name="圖片 22">
              <a:extLst>
                <a:ext uri="{FF2B5EF4-FFF2-40B4-BE49-F238E27FC236}">
                  <a16:creationId xmlns:a16="http://schemas.microsoft.com/office/drawing/2014/main" id="{83872075-1814-144C-9905-7C5957343654}"/>
                </a:ext>
              </a:extLst>
            </p:cNvPr>
            <p:cNvPicPr>
              <a:picLocks noChangeAspect="1"/>
            </p:cNvPicPr>
            <p:nvPr/>
          </p:nvPicPr>
          <p:blipFill>
            <a:blip r:embed="rId8"/>
            <a:stretch>
              <a:fillRect/>
            </a:stretch>
          </p:blipFill>
          <p:spPr>
            <a:xfrm>
              <a:off x="7297801" y="4600158"/>
              <a:ext cx="957594" cy="957594"/>
            </a:xfrm>
            <a:prstGeom prst="rect">
              <a:avLst/>
            </a:prstGeom>
          </p:spPr>
        </p:pic>
        <p:pic>
          <p:nvPicPr>
            <p:cNvPr id="25" name="圖片 24">
              <a:extLst>
                <a:ext uri="{FF2B5EF4-FFF2-40B4-BE49-F238E27FC236}">
                  <a16:creationId xmlns:a16="http://schemas.microsoft.com/office/drawing/2014/main" id="{F4799EAA-14BC-BC4B-8A6D-00B9AA0B5218}"/>
                </a:ext>
              </a:extLst>
            </p:cNvPr>
            <p:cNvPicPr>
              <a:picLocks noChangeAspect="1"/>
            </p:cNvPicPr>
            <p:nvPr/>
          </p:nvPicPr>
          <p:blipFill>
            <a:blip r:embed="rId9"/>
            <a:stretch>
              <a:fillRect/>
            </a:stretch>
          </p:blipFill>
          <p:spPr>
            <a:xfrm>
              <a:off x="8411294" y="4600158"/>
              <a:ext cx="957594" cy="957594"/>
            </a:xfrm>
            <a:prstGeom prst="rect">
              <a:avLst/>
            </a:prstGeom>
          </p:spPr>
        </p:pic>
        <p:pic>
          <p:nvPicPr>
            <p:cNvPr id="27" name="圖片 26">
              <a:extLst>
                <a:ext uri="{FF2B5EF4-FFF2-40B4-BE49-F238E27FC236}">
                  <a16:creationId xmlns:a16="http://schemas.microsoft.com/office/drawing/2014/main" id="{AC96375F-5B30-0D4F-BAF5-C30593566F93}"/>
                </a:ext>
              </a:extLst>
            </p:cNvPr>
            <p:cNvPicPr>
              <a:picLocks noChangeAspect="1"/>
            </p:cNvPicPr>
            <p:nvPr/>
          </p:nvPicPr>
          <p:blipFill>
            <a:blip r:embed="rId10"/>
            <a:stretch>
              <a:fillRect/>
            </a:stretch>
          </p:blipFill>
          <p:spPr>
            <a:xfrm>
              <a:off x="9524787" y="4600158"/>
              <a:ext cx="957594" cy="957594"/>
            </a:xfrm>
            <a:prstGeom prst="rect">
              <a:avLst/>
            </a:prstGeom>
          </p:spPr>
        </p:pic>
        <p:pic>
          <p:nvPicPr>
            <p:cNvPr id="29" name="圖片 28">
              <a:extLst>
                <a:ext uri="{FF2B5EF4-FFF2-40B4-BE49-F238E27FC236}">
                  <a16:creationId xmlns:a16="http://schemas.microsoft.com/office/drawing/2014/main" id="{BC13A3C3-4B89-E64A-957D-CE48DB748585}"/>
                </a:ext>
              </a:extLst>
            </p:cNvPr>
            <p:cNvPicPr>
              <a:picLocks noChangeAspect="1"/>
            </p:cNvPicPr>
            <p:nvPr/>
          </p:nvPicPr>
          <p:blipFill>
            <a:blip r:embed="rId11"/>
            <a:stretch>
              <a:fillRect/>
            </a:stretch>
          </p:blipFill>
          <p:spPr>
            <a:xfrm>
              <a:off x="10638280" y="4600158"/>
              <a:ext cx="957594" cy="957594"/>
            </a:xfrm>
            <a:prstGeom prst="rect">
              <a:avLst/>
            </a:prstGeom>
          </p:spPr>
        </p:pic>
        <p:pic>
          <p:nvPicPr>
            <p:cNvPr id="31" name="圖片 30">
              <a:extLst>
                <a:ext uri="{FF2B5EF4-FFF2-40B4-BE49-F238E27FC236}">
                  <a16:creationId xmlns:a16="http://schemas.microsoft.com/office/drawing/2014/main" id="{095B0150-2EE0-8347-9958-9C5A67CB92B0}"/>
                </a:ext>
              </a:extLst>
            </p:cNvPr>
            <p:cNvPicPr>
              <a:picLocks noChangeAspect="1"/>
            </p:cNvPicPr>
            <p:nvPr/>
          </p:nvPicPr>
          <p:blipFill>
            <a:blip r:embed="rId2"/>
            <a:stretch>
              <a:fillRect/>
            </a:stretch>
          </p:blipFill>
          <p:spPr>
            <a:xfrm>
              <a:off x="603213" y="4621044"/>
              <a:ext cx="957594" cy="957594"/>
            </a:xfrm>
            <a:prstGeom prst="rect">
              <a:avLst/>
            </a:prstGeom>
          </p:spPr>
        </p:pic>
      </p:grpSp>
    </p:spTree>
    <p:extLst>
      <p:ext uri="{BB962C8B-B14F-4D97-AF65-F5344CB8AC3E}">
        <p14:creationId xmlns:p14="http://schemas.microsoft.com/office/powerpoint/2010/main" val="388388525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48951</TotalTime>
  <Words>3408</Words>
  <Application>Microsoft Macintosh PowerPoint</Application>
  <PresentationFormat>寬螢幕</PresentationFormat>
  <Paragraphs>1519</Paragraphs>
  <Slides>60</Slides>
  <Notes>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60</vt:i4>
      </vt:variant>
    </vt:vector>
  </HeadingPairs>
  <TitlesOfParts>
    <vt:vector size="66" baseType="lpstr">
      <vt:lpstr>Heiti SC Medium</vt:lpstr>
      <vt:lpstr>Arial</vt:lpstr>
      <vt:lpstr>Calibri</vt:lpstr>
      <vt:lpstr>Calibri Light</vt:lpstr>
      <vt:lpstr>Cambria Math</vt:lpstr>
      <vt:lpstr>Office 佈景主題</vt:lpstr>
      <vt:lpstr>類神經網路</vt:lpstr>
      <vt:lpstr>神經網路是什麼？</vt:lpstr>
      <vt:lpstr>什麼是類神經網路？</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類神經網路能做什麼？</vt:lpstr>
      <vt:lpstr>類神經網路的輸出形式</vt:lpstr>
      <vt:lpstr>類神經網路的輸出形式</vt:lpstr>
      <vt:lpstr>類神經網路的輸出形式</vt:lpstr>
      <vt:lpstr>類神經網路能做什麼？</vt:lpstr>
      <vt:lpstr>各式各樣的類神經網路</vt:lpstr>
      <vt:lpstr>為何類神經網路能夠分類？</vt:lpstr>
      <vt:lpstr>為何類神經網路能夠分類？</vt:lpstr>
      <vt:lpstr>為何類神經網路能夠分類？</vt:lpstr>
      <vt:lpstr>如何訓練類神經網路？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類神經網路訓練好之後？</vt:lpstr>
      <vt:lpstr>類神經網路訓練好之後？</vt:lpstr>
      <vt:lpstr>類神經網路訓練好之後？</vt:lpstr>
      <vt:lpstr>實際上 類神經網路是這樣…</vt:lpstr>
      <vt:lpstr>PowerPoint 簡報</vt:lpstr>
      <vt:lpstr>PowerPoint 簡報</vt:lpstr>
      <vt:lpstr>什麼是激勵函數？</vt:lpstr>
      <vt:lpstr>什麼是激勵函數？</vt:lpstr>
      <vt:lpstr>什麼是激勵函數？</vt:lpstr>
      <vt:lpstr>什麼是激勵函數？</vt:lpstr>
      <vt:lpstr>什麼是激勵函數？</vt:lpstr>
      <vt:lpstr>像素資料如何輸入？</vt:lpstr>
      <vt:lpstr>像素資料如何輸入？</vt:lpstr>
      <vt:lpstr>像素資料如何輸入？</vt:lpstr>
      <vt:lpstr>像素資料如何輸入？</vt:lpstr>
      <vt:lpstr>類神經網路的數學方法</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vcn821177126@gmail.com</dc:creator>
  <cp:lastModifiedBy>vcn821177126@gmail.com</cp:lastModifiedBy>
  <cp:revision>32</cp:revision>
  <dcterms:created xsi:type="dcterms:W3CDTF">2022-01-05T17:12:29Z</dcterms:created>
  <dcterms:modified xsi:type="dcterms:W3CDTF">2022-04-15T06:01:46Z</dcterms:modified>
</cp:coreProperties>
</file>